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317" r:id="rId2"/>
    <p:sldId id="613" r:id="rId3"/>
    <p:sldId id="402" r:id="rId4"/>
    <p:sldId id="445" r:id="rId5"/>
    <p:sldId id="904" r:id="rId6"/>
    <p:sldId id="528" r:id="rId7"/>
    <p:sldId id="910" r:id="rId8"/>
    <p:sldId id="407" r:id="rId9"/>
    <p:sldId id="357" r:id="rId10"/>
    <p:sldId id="427" r:id="rId11"/>
    <p:sldId id="875" r:id="rId12"/>
    <p:sldId id="876" r:id="rId13"/>
    <p:sldId id="898" r:id="rId14"/>
    <p:sldId id="877" r:id="rId15"/>
    <p:sldId id="375" r:id="rId16"/>
    <p:sldId id="359" r:id="rId17"/>
    <p:sldId id="903" r:id="rId18"/>
    <p:sldId id="878" r:id="rId19"/>
    <p:sldId id="879" r:id="rId20"/>
    <p:sldId id="880" r:id="rId21"/>
    <p:sldId id="881" r:id="rId22"/>
    <p:sldId id="911" r:id="rId23"/>
    <p:sldId id="912" r:id="rId24"/>
    <p:sldId id="882" r:id="rId25"/>
    <p:sldId id="883" r:id="rId26"/>
    <p:sldId id="884" r:id="rId27"/>
    <p:sldId id="913" r:id="rId28"/>
    <p:sldId id="885" r:id="rId29"/>
    <p:sldId id="301" r:id="rId30"/>
    <p:sldId id="444" r:id="rId31"/>
    <p:sldId id="887" r:id="rId32"/>
    <p:sldId id="309" r:id="rId33"/>
    <p:sldId id="886" r:id="rId34"/>
    <p:sldId id="619" r:id="rId35"/>
    <p:sldId id="475" r:id="rId36"/>
    <p:sldId id="905" r:id="rId37"/>
    <p:sldId id="441" r:id="rId38"/>
    <p:sldId id="443" r:id="rId39"/>
    <p:sldId id="478" r:id="rId40"/>
    <p:sldId id="479" r:id="rId41"/>
    <p:sldId id="480" r:id="rId42"/>
    <p:sldId id="907" r:id="rId43"/>
    <p:sldId id="908" r:id="rId44"/>
    <p:sldId id="906" r:id="rId45"/>
    <p:sldId id="900" r:id="rId46"/>
    <p:sldId id="462" r:id="rId47"/>
    <p:sldId id="436" r:id="rId48"/>
    <p:sldId id="437" r:id="rId49"/>
    <p:sldId id="860" r:id="rId50"/>
    <p:sldId id="853" r:id="rId51"/>
    <p:sldId id="728" r:id="rId52"/>
    <p:sldId id="438" r:id="rId53"/>
    <p:sldId id="416" r:id="rId54"/>
    <p:sldId id="901" r:id="rId55"/>
    <p:sldId id="470" r:id="rId56"/>
    <p:sldId id="471" r:id="rId57"/>
    <p:sldId id="534" r:id="rId58"/>
    <p:sldId id="472" r:id="rId59"/>
    <p:sldId id="863" r:id="rId60"/>
    <p:sldId id="623" r:id="rId61"/>
    <p:sldId id="628" r:id="rId62"/>
    <p:sldId id="839" r:id="rId63"/>
    <p:sldId id="909" r:id="rId64"/>
    <p:sldId id="448" r:id="rId65"/>
  </p:sldIdLst>
  <p:sldSz cx="12192000"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B701101-3F87-7C40-AAA7-CC7ECC9A03E1}">
          <p14:sldIdLst>
            <p14:sldId id="317"/>
            <p14:sldId id="613"/>
            <p14:sldId id="402"/>
          </p14:sldIdLst>
        </p14:section>
        <p14:section name="Section 1: Compute services overview" id="{6580AF0A-E824-EE4C-BDEB-DBC9366E509F}">
          <p14:sldIdLst>
            <p14:sldId id="445"/>
            <p14:sldId id="904"/>
            <p14:sldId id="528"/>
            <p14:sldId id="910"/>
          </p14:sldIdLst>
        </p14:section>
        <p14:section name="Section 2: Amazon EC2" id="{11BA73F0-6732-5E4A-9F87-6B43194AEFC8}">
          <p14:sldIdLst>
            <p14:sldId id="407"/>
            <p14:sldId id="357"/>
            <p14:sldId id="427"/>
            <p14:sldId id="875"/>
            <p14:sldId id="876"/>
            <p14:sldId id="898"/>
            <p14:sldId id="877"/>
            <p14:sldId id="375"/>
            <p14:sldId id="359"/>
            <p14:sldId id="903"/>
            <p14:sldId id="878"/>
            <p14:sldId id="879"/>
            <p14:sldId id="880"/>
            <p14:sldId id="881"/>
            <p14:sldId id="911"/>
            <p14:sldId id="912"/>
            <p14:sldId id="882"/>
            <p14:sldId id="883"/>
            <p14:sldId id="884"/>
            <p14:sldId id="913"/>
            <p14:sldId id="885"/>
            <p14:sldId id="301"/>
            <p14:sldId id="444"/>
            <p14:sldId id="887"/>
            <p14:sldId id="309"/>
            <p14:sldId id="886"/>
            <p14:sldId id="619"/>
          </p14:sldIdLst>
        </p14:section>
        <p14:section name="Section 3: Amazon EC2 cost optimization" id="{018BC752-F05C-6147-8904-FFB4D98BCB23}">
          <p14:sldIdLst>
            <p14:sldId id="475"/>
            <p14:sldId id="905"/>
            <p14:sldId id="441"/>
            <p14:sldId id="443"/>
            <p14:sldId id="478"/>
            <p14:sldId id="479"/>
            <p14:sldId id="480"/>
            <p14:sldId id="907"/>
            <p14:sldId id="908"/>
            <p14:sldId id="906"/>
            <p14:sldId id="900"/>
          </p14:sldIdLst>
        </p14:section>
        <p14:section name="Section 5: Introduction to AWS Lambda" id="{0E2F2DB6-26F1-1144-8C9A-E00581D845EB}">
          <p14:sldIdLst>
            <p14:sldId id="462"/>
            <p14:sldId id="436"/>
            <p14:sldId id="437"/>
            <p14:sldId id="860"/>
            <p14:sldId id="853"/>
            <p14:sldId id="728"/>
            <p14:sldId id="438"/>
            <p14:sldId id="416"/>
            <p14:sldId id="901"/>
          </p14:sldIdLst>
        </p14:section>
        <p14:section name="Section 6: Introduction to AWS Elastic Beanstalk" id="{F3378C16-EE67-AC41-9A2F-DEDC3CDFC9B1}">
          <p14:sldIdLst>
            <p14:sldId id="470"/>
            <p14:sldId id="471"/>
            <p14:sldId id="534"/>
            <p14:sldId id="472"/>
          </p14:sldIdLst>
        </p14:section>
        <p14:section name="Module wrap up" id="{0E0CCB54-1F98-0A47-AEEB-1E262013818F}">
          <p14:sldIdLst>
            <p14:sldId id="863"/>
            <p14:sldId id="623"/>
            <p14:sldId id="628"/>
            <p14:sldId id="839"/>
            <p14:sldId id="90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rette, Jen" initials="CJ" lastIdx="15" clrIdx="0">
    <p:extLst>
      <p:ext uri="{19B8F6BF-5375-455C-9EA6-DF929625EA0E}">
        <p15:presenceInfo xmlns:p15="http://schemas.microsoft.com/office/powerpoint/2012/main" userId="Charrette, Jen" providerId="None"/>
      </p:ext>
    </p:extLst>
  </p:cmAuthor>
  <p:cmAuthor id="2" name="Yoshii, June" initials="YJ" lastIdx="54" clrIdx="1">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0002"/>
    <a:srgbClr val="FF9B29"/>
    <a:srgbClr val="16966D"/>
    <a:srgbClr val="CD6E1C"/>
    <a:srgbClr val="E27A1E"/>
    <a:srgbClr val="2D75E7"/>
    <a:srgbClr val="FFFD78"/>
    <a:srgbClr val="FF0000"/>
    <a:srgbClr val="73F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57699" autoAdjust="0"/>
  </p:normalViewPr>
  <p:slideViewPr>
    <p:cSldViewPr snapToGrid="0" snapToObjects="1" showGuides="1">
      <p:cViewPr varScale="1">
        <p:scale>
          <a:sx n="38" d="100"/>
          <a:sy n="38" d="100"/>
        </p:scale>
        <p:origin x="1938" y="54"/>
      </p:cViewPr>
      <p:guideLst>
        <p:guide orient="horz" pos="2160"/>
        <p:guide pos="3840"/>
      </p:guideLst>
    </p:cSldViewPr>
  </p:slideViewPr>
  <p:outlineViewPr>
    <p:cViewPr>
      <p:scale>
        <a:sx n="33" d="100"/>
        <a:sy n="33" d="100"/>
      </p:scale>
      <p:origin x="0" y="-7124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2/25/2025</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2/25/2025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AWSEC2/latest/UserGuide/placement-groups.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aws.amazon.com/AWSEC2/latest/UserGuide/enhanced-networking-ena.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AWSEC2/latest/WindowsGuide/ec2-windows-user-data.html#user-data-script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ws.amazon.com/premiumsupport/knowledge-center/execute-user-data-ec2/"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answers/account-management/aws-tagging-strategi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1.awsstatic.com/whitepapers/aws-tagging-best-practices.pdf"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aws.amazon.com/AWSEC2/latest/UserGuide/Hibernate.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AWSEC2/latest/UserGuide/using-cloudwatch-new.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aws.amazon.com/well-architected"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aws.amazon.com/step-functions/" TargetMode="External"/><Relationship Id="rId3" Type="http://schemas.openxmlformats.org/officeDocument/2006/relationships/hyperlink" Target="https://aws.amazon.com/serverless/" TargetMode="External"/><Relationship Id="rId7" Type="http://schemas.openxmlformats.org/officeDocument/2006/relationships/hyperlink" Target="https://aws.amazon.com/dynamodb/"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aws.amazon.com/s3/" TargetMode="External"/><Relationship Id="rId5" Type="http://schemas.openxmlformats.org/officeDocument/2006/relationships/hyperlink" Target="https://aws.amazon.com/api-gateway/" TargetMode="External"/><Relationship Id="rId4" Type="http://schemas.openxmlformats.org/officeDocument/2006/relationships/hyperlink" Target="http://docs.aws.amazon.com/lambda/latest/dg/intro-core-components.html#intro-core-components-event-sources"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aws.amazon.com/lambda/latest/dg/lambda-service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aws.amazon.com/lambda/latest/dg/configuration-console.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s://docs.aws.amazon.com/lambda/" TargetMode="External"/><Relationship Id="rId3" Type="http://schemas.openxmlformats.org/officeDocument/2006/relationships/hyperlink" Target="https://docs.aws.amazon.com/ec2/" TargetMode="External"/><Relationship Id="rId7" Type="http://schemas.openxmlformats.org/officeDocument/2006/relationships/hyperlink" Target="https://www.eksworkshop.com/"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containersonaws.com/" TargetMode="External"/><Relationship Id="rId5" Type="http://schemas.openxmlformats.org/officeDocument/2006/relationships/hyperlink" Target="https://ecsworkshop.com/" TargetMode="External"/><Relationship Id="rId10" Type="http://schemas.openxmlformats.org/officeDocument/2006/relationships/hyperlink" Target="https://d1.awsstatic.com/pricing/AWS_CO_Playbook_Final.pdf" TargetMode="External"/><Relationship Id="rId4" Type="http://schemas.openxmlformats.org/officeDocument/2006/relationships/hyperlink" Target="https://aws.amazon.com/ec2/pricing/" TargetMode="External"/><Relationship Id="rId9" Type="http://schemas.openxmlformats.org/officeDocument/2006/relationships/hyperlink" Target="https://docs.aws.amazon.com/elastic-beanstalk/"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zr3Kib0i-OQ&amp;feature=youtu.be&amp;did=ta_card&amp;trk=ta_car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6: Compute</a:t>
            </a:r>
            <a:endParaRPr lang="en-US" sz="1100" dirty="0"/>
          </a:p>
        </p:txBody>
      </p:sp>
    </p:spTree>
    <p:extLst>
      <p:ext uri="{BB962C8B-B14F-4D97-AF65-F5344CB8AC3E}">
        <p14:creationId xmlns:p14="http://schemas.microsoft.com/office/powerpoint/2010/main" val="11030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5940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The </a:t>
            </a:r>
            <a:r>
              <a:rPr lang="en-US" sz="1100" b="1" i="0" kern="1200" dirty="0">
                <a:solidFill>
                  <a:schemeClr val="tx1"/>
                </a:solidFill>
                <a:effectLst/>
              </a:rPr>
              <a:t>EC2 </a:t>
            </a:r>
            <a:r>
              <a:rPr lang="en-US" sz="1100" b="0" i="0" kern="1200" dirty="0">
                <a:solidFill>
                  <a:schemeClr val="tx1"/>
                </a:solidFill>
                <a:effectLst/>
              </a:rPr>
              <a:t>in Amazon EC2 </a:t>
            </a:r>
            <a:r>
              <a:rPr lang="en-US" sz="1100" kern="1200" dirty="0">
                <a:solidFill>
                  <a:schemeClr val="tx1"/>
                </a:solidFill>
                <a:effectLst/>
              </a:rPr>
              <a:t>stands for </a:t>
            </a:r>
            <a:r>
              <a:rPr lang="en-US" sz="1100" b="1" i="0" kern="1200" dirty="0">
                <a:solidFill>
                  <a:schemeClr val="tx1"/>
                </a:solidFill>
                <a:effectLst/>
              </a:rPr>
              <a:t>Elastic Compute Cloud</a:t>
            </a:r>
            <a:r>
              <a:rPr lang="en-US" sz="1100" b="0" i="1" kern="1200" dirty="0">
                <a:solidFill>
                  <a:schemeClr val="tx1"/>
                </a:solidFill>
                <a:effectLst/>
              </a:rPr>
              <a:t>:</a:t>
            </a:r>
            <a:endParaRPr lang="en-US" sz="110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rPr>
              <a:t>Elastic</a:t>
            </a:r>
            <a:r>
              <a:rPr lang="en-US" sz="1100" i="0" kern="1200" dirty="0">
                <a:solidFill>
                  <a:schemeClr val="tx1"/>
                </a:solidFill>
                <a:effectLst/>
              </a:rPr>
              <a:t> refers to the fact that you can easily increase or decrease the number of servers you run to support an application automatically, and you can also increase or decrease the size of existing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rPr>
              <a:t>Compute</a:t>
            </a:r>
            <a:r>
              <a:rPr lang="en-US" sz="1100" i="0" kern="1200" dirty="0">
                <a:solidFill>
                  <a:schemeClr val="tx1"/>
                </a:solidFill>
                <a:effectLst/>
              </a:rPr>
              <a:t> refers to reason why most users run servers in the first place, which is to host running applications or process data—actions that require compute resources, including processing power (CPU) and memory (RAM).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rPr>
              <a:t>Cloud</a:t>
            </a:r>
            <a:r>
              <a:rPr lang="en-US" sz="1100" i="0" kern="1200" dirty="0">
                <a:solidFill>
                  <a:schemeClr val="tx1"/>
                </a:solidFill>
                <a:effectLst/>
              </a:rPr>
              <a:t> refers to the fact that the EC2 instances that you run are hosted in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ndParaRPr>
          </a:p>
          <a:p>
            <a:pPr marL="0" indent="0">
              <a:buFont typeface="Arial" panose="020B0604020202020204" pitchFamily="34" charset="0"/>
              <a:buNone/>
            </a:pPr>
            <a:r>
              <a:rPr lang="en-US" sz="1100" kern="1200" dirty="0">
                <a:solidFill>
                  <a:schemeClr val="tx1"/>
                </a:solidFill>
                <a:effectLst/>
              </a:rPr>
              <a:t>Amazon EC2 provides virtual machines in the cloud and gives you full administrative control over the Windows or Linux operating</a:t>
            </a:r>
            <a:r>
              <a:rPr lang="en-US" sz="1100" kern="1200" baseline="0" dirty="0">
                <a:solidFill>
                  <a:schemeClr val="tx1"/>
                </a:solidFill>
                <a:effectLst/>
              </a:rPr>
              <a:t> system </a:t>
            </a:r>
            <a:r>
              <a:rPr lang="en-US" sz="1100" kern="1200" dirty="0">
                <a:solidFill>
                  <a:schemeClr val="tx1"/>
                </a:solidFill>
                <a:effectLst/>
              </a:rPr>
              <a:t>that runs on the instance. Most server operating systems are supported, including: Windows 2008, 2012, 2016, and 2019, Red Hat, SuSE, Ubuntu, and Amazon Linux.</a:t>
            </a:r>
          </a:p>
          <a:p>
            <a:pPr marL="0" indent="0">
              <a:buFont typeface="Arial" panose="020B0604020202020204" pitchFamily="34" charset="0"/>
              <a:buNone/>
            </a:pPr>
            <a:endParaRPr lang="en-US" sz="1100" kern="1200" dirty="0">
              <a:solidFill>
                <a:schemeClr val="tx1"/>
              </a:solidFill>
              <a:effectLst/>
            </a:endParaRPr>
          </a:p>
          <a:p>
            <a:pPr marL="0" indent="0">
              <a:buFont typeface="Arial" panose="020B0604020202020204" pitchFamily="34" charset="0"/>
              <a:buNone/>
            </a:pPr>
            <a:r>
              <a:rPr lang="en-US" sz="1100" kern="1200" dirty="0">
                <a:solidFill>
                  <a:schemeClr val="tx1"/>
                </a:solidFill>
                <a:effectLst/>
              </a:rPr>
              <a:t>An operating system that runs on a virtual machine is often called </a:t>
            </a:r>
            <a:r>
              <a:rPr lang="en-US" sz="1100" i="1" kern="1200" dirty="0">
                <a:solidFill>
                  <a:schemeClr val="tx1"/>
                </a:solidFill>
                <a:effectLst/>
              </a:rPr>
              <a:t>a guest operating system </a:t>
            </a:r>
            <a:r>
              <a:rPr lang="en-US" sz="1100" kern="1200" dirty="0">
                <a:solidFill>
                  <a:schemeClr val="tx1"/>
                </a:solidFill>
                <a:effectLst/>
              </a:rPr>
              <a:t>to distinguish it from the </a:t>
            </a:r>
            <a:r>
              <a:rPr lang="en-US" sz="1100" i="1" kern="1200" dirty="0">
                <a:solidFill>
                  <a:schemeClr val="tx1"/>
                </a:solidFill>
                <a:effectLst/>
              </a:rPr>
              <a:t>host</a:t>
            </a:r>
            <a:r>
              <a:rPr lang="en-US" sz="1100" kern="1200" dirty="0">
                <a:solidFill>
                  <a:schemeClr val="tx1"/>
                </a:solidFill>
                <a:effectLst/>
              </a:rPr>
              <a:t> operating system. The host operating system is directly installed on any server hardware that hosts one or more virtual machines.</a:t>
            </a:r>
          </a:p>
          <a:p>
            <a:pPr marL="0" indent="0">
              <a:buFont typeface="Arial" panose="020B0604020202020204" pitchFamily="34" charset="0"/>
              <a:buNone/>
            </a:pPr>
            <a:endParaRPr lang="en-US" sz="1100" kern="1200" dirty="0">
              <a:solidFill>
                <a:schemeClr val="tx1"/>
              </a:solidFill>
              <a:effectLst/>
            </a:endParaRPr>
          </a:p>
          <a:p>
            <a:r>
              <a:rPr lang="en-US" sz="1100" dirty="0"/>
              <a:t>With Amazon EC2, you can launch any number of instances of any size into any Availability Zone anywhere in the world in a matter of minutes. Instances launch from </a:t>
            </a:r>
            <a:r>
              <a:rPr lang="en-US" sz="1100" b="1" dirty="0"/>
              <a:t>Amazon Machine Images (AMIs)</a:t>
            </a:r>
            <a:r>
              <a:rPr lang="en-US" sz="1100" b="0" dirty="0"/>
              <a:t>, which are effectively virtual machine </a:t>
            </a:r>
            <a:r>
              <a:rPr lang="en-US" sz="1100" b="0" i="1" dirty="0"/>
              <a:t>templates</a:t>
            </a:r>
            <a:r>
              <a:rPr lang="en-US" sz="1100" b="0" dirty="0"/>
              <a:t>. AMIs are discussed in more detail later in this module.</a:t>
            </a:r>
          </a:p>
          <a:p>
            <a:endParaRPr lang="en-US" sz="1100" dirty="0"/>
          </a:p>
          <a:p>
            <a:r>
              <a:rPr lang="en-US" sz="1100" dirty="0"/>
              <a:t>You can control traffic to and from instances by using security groups. </a:t>
            </a:r>
            <a:r>
              <a:rPr lang="en-US" sz="1100" kern="1200" dirty="0">
                <a:solidFill>
                  <a:schemeClr val="tx1"/>
                </a:solidFill>
                <a:effectLst/>
              </a:rPr>
              <a:t>Also, because </a:t>
            </a:r>
            <a:r>
              <a:rPr lang="en-US" sz="1100" dirty="0"/>
              <a:t>the servers run in the AWS Cloud</a:t>
            </a:r>
            <a:r>
              <a:rPr lang="en-US" sz="1100" kern="1200" dirty="0">
                <a:solidFill>
                  <a:schemeClr val="tx1"/>
                </a:solidFill>
                <a:effectLst/>
              </a:rPr>
              <a:t>, </a:t>
            </a:r>
            <a:r>
              <a:rPr lang="en-US" sz="1100" dirty="0"/>
              <a:t>you can build solutions that take use multiple AWS services.</a:t>
            </a:r>
          </a:p>
        </p:txBody>
      </p:sp>
    </p:spTree>
    <p:extLst>
      <p:ext uri="{BB962C8B-B14F-4D97-AF65-F5344CB8AC3E}">
        <p14:creationId xmlns:p14="http://schemas.microsoft.com/office/powerpoint/2010/main" val="2797594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first time you launch an Amazon EC2 instance, you will likely use the AWS Management Console</a:t>
            </a:r>
            <a:r>
              <a:rPr lang="en-US" sz="1100" baseline="0" dirty="0"/>
              <a:t> </a:t>
            </a:r>
            <a:r>
              <a:rPr lang="en-US" sz="1100" dirty="0"/>
              <a:t>Launch Instance Wizard. You will have the opportunity to experience using the Launch Wizard in the </a:t>
            </a:r>
            <a:r>
              <a:rPr lang="en-US" sz="1100" b="1" dirty="0"/>
              <a:t>lab</a:t>
            </a:r>
            <a:r>
              <a:rPr lang="en-US" sz="1100" dirty="0"/>
              <a:t> that is in this module.</a:t>
            </a:r>
          </a:p>
          <a:p>
            <a:endParaRPr lang="en-US" sz="1100" dirty="0"/>
          </a:p>
          <a:p>
            <a:r>
              <a:rPr lang="en-US" sz="1100" dirty="0"/>
              <a:t>The </a:t>
            </a:r>
            <a:r>
              <a:rPr lang="en-US" sz="1100" b="1" dirty="0"/>
              <a:t>Launch Instance Wizard </a:t>
            </a:r>
            <a:r>
              <a:rPr lang="en-US" sz="1100" dirty="0"/>
              <a:t>makes it easy to launch an instance. For example, if you choose to accept all the default settings, you can skip most of the steps that are provided by the wizard and launch an EC2 instance in as few as six clicks. An example of this process is shown in the </a:t>
            </a:r>
            <a:r>
              <a:rPr lang="en-US" sz="1100" b="1" dirty="0"/>
              <a:t>demonstration</a:t>
            </a:r>
            <a:r>
              <a:rPr lang="en-US" sz="1100" dirty="0"/>
              <a:t> at the end of this section. </a:t>
            </a:r>
          </a:p>
          <a:p>
            <a:endParaRPr lang="en-US" sz="1100" dirty="0"/>
          </a:p>
          <a:p>
            <a:r>
              <a:rPr lang="en-US" sz="1100" dirty="0"/>
              <a:t>However, for most deployments you will want to modify the default settings so that the servers you launch are deployed in a way that matches your specific needs.</a:t>
            </a:r>
          </a:p>
          <a:p>
            <a:endParaRPr lang="en-US" sz="1100" dirty="0"/>
          </a:p>
          <a:p>
            <a:r>
              <a:rPr lang="en-US" sz="1100" dirty="0"/>
              <a:t>The next series of slides introduce you to the essential choices that you must make when you launch an instance. The</a:t>
            </a:r>
            <a:r>
              <a:rPr lang="en-US" sz="1100" baseline="0" dirty="0"/>
              <a:t> slides cover</a:t>
            </a:r>
            <a:r>
              <a:rPr lang="en-US" sz="1100" dirty="0"/>
              <a:t> essential concepts that are good to know when you make these choices.</a:t>
            </a:r>
            <a:r>
              <a:rPr lang="en-US" sz="1100" baseline="0" dirty="0"/>
              <a:t> These concepts are described to help you </a:t>
            </a:r>
            <a:r>
              <a:rPr lang="en-US" sz="1100" dirty="0"/>
              <a:t>understand the options that are available, and the effects of the decisions</a:t>
            </a:r>
            <a:r>
              <a:rPr lang="en-US" sz="1100" baseline="0" dirty="0"/>
              <a:t> that </a:t>
            </a:r>
            <a:r>
              <a:rPr lang="en-US" sz="1100" dirty="0"/>
              <a:t>you will make.</a:t>
            </a:r>
          </a:p>
        </p:txBody>
      </p:sp>
    </p:spTree>
    <p:extLst>
      <p:ext uri="{BB962C8B-B14F-4D97-AF65-F5344CB8AC3E}">
        <p14:creationId xmlns:p14="http://schemas.microsoft.com/office/powerpoint/2010/main" val="621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07842"/>
          </a:xfrm>
        </p:spPr>
        <p:txBody>
          <a:bodyPr/>
          <a:lstStyle/>
          <a:p>
            <a:r>
              <a:rPr lang="en-US" sz="1100" b="0" i="0" kern="1200" dirty="0">
                <a:solidFill>
                  <a:schemeClr val="tx1"/>
                </a:solidFill>
                <a:effectLst/>
                <a:latin typeface="Calibri" panose="020F0502020204030204" pitchFamily="34" charset="0"/>
                <a:ea typeface="+mn-ea"/>
                <a:cs typeface="+mn-cs"/>
              </a:rPr>
              <a:t>An </a:t>
            </a:r>
            <a:r>
              <a:rPr lang="en-US" sz="1100" b="1" i="0" kern="1200" dirty="0">
                <a:solidFill>
                  <a:schemeClr val="tx1"/>
                </a:solidFill>
                <a:effectLst/>
                <a:latin typeface="Calibri" panose="020F0502020204030204" pitchFamily="34" charset="0"/>
                <a:ea typeface="+mn-ea"/>
                <a:cs typeface="+mn-cs"/>
              </a:rPr>
              <a:t>Amazon Machine Image (AMI)</a:t>
            </a:r>
            <a:r>
              <a:rPr lang="en-US" sz="1100" b="0" i="0" kern="1200" dirty="0">
                <a:solidFill>
                  <a:schemeClr val="tx1"/>
                </a:solidFill>
                <a:effectLst/>
                <a:latin typeface="Calibri" panose="020F0502020204030204" pitchFamily="34" charset="0"/>
                <a:ea typeface="+mn-ea"/>
                <a:cs typeface="+mn-cs"/>
              </a:rPr>
              <a:t> provides information that is</a:t>
            </a:r>
            <a:r>
              <a:rPr lang="en-US" sz="1100" b="0" i="0" kern="1200" baseline="0" dirty="0">
                <a:solidFill>
                  <a:schemeClr val="tx1"/>
                </a:solidFill>
                <a:effectLst/>
                <a:latin typeface="Calibri" panose="020F0502020204030204" pitchFamily="34" charset="0"/>
                <a:ea typeface="+mn-ea"/>
                <a:cs typeface="+mn-cs"/>
              </a:rPr>
              <a:t> </a:t>
            </a:r>
            <a:r>
              <a:rPr lang="en-US" sz="1100" b="0" i="0" kern="1200" dirty="0">
                <a:solidFill>
                  <a:schemeClr val="tx1"/>
                </a:solidFill>
                <a:effectLst/>
                <a:latin typeface="Calibri" panose="020F0502020204030204" pitchFamily="34" charset="0"/>
                <a:ea typeface="+mn-ea"/>
                <a:cs typeface="+mn-cs"/>
              </a:rPr>
              <a:t>required to launch an </a:t>
            </a:r>
            <a:r>
              <a:rPr lang="en-US" sz="1100" b="1" i="0" kern="1200" dirty="0">
                <a:solidFill>
                  <a:schemeClr val="tx1"/>
                </a:solidFill>
                <a:effectLst/>
                <a:latin typeface="Calibri" panose="020F0502020204030204" pitchFamily="34" charset="0"/>
                <a:ea typeface="+mn-ea"/>
                <a:cs typeface="+mn-cs"/>
              </a:rPr>
              <a:t>EC2</a:t>
            </a:r>
            <a:r>
              <a:rPr lang="en-US" sz="1100" b="0" i="0" kern="1200" dirty="0">
                <a:solidFill>
                  <a:schemeClr val="tx1"/>
                </a:solidFill>
                <a:effectLst/>
                <a:latin typeface="Calibri" panose="020F0502020204030204" pitchFamily="34" charset="0"/>
                <a:ea typeface="+mn-ea"/>
                <a:cs typeface="+mn-cs"/>
              </a:rPr>
              <a:t> </a:t>
            </a:r>
            <a:r>
              <a:rPr lang="en-US" sz="1100" b="1" i="0" kern="1200" dirty="0">
                <a:solidFill>
                  <a:schemeClr val="tx1"/>
                </a:solidFill>
                <a:effectLst/>
                <a:latin typeface="Calibri" panose="020F0502020204030204" pitchFamily="34" charset="0"/>
                <a:ea typeface="+mn-ea"/>
                <a:cs typeface="+mn-cs"/>
              </a:rPr>
              <a:t>instance</a:t>
            </a:r>
            <a:r>
              <a:rPr lang="en-US" sz="1100" b="0" i="0" kern="1200" dirty="0">
                <a:solidFill>
                  <a:schemeClr val="tx1"/>
                </a:solidFill>
                <a:effectLst/>
                <a:latin typeface="Calibri" panose="020F0502020204030204" pitchFamily="34" charset="0"/>
                <a:ea typeface="+mn-ea"/>
                <a:cs typeface="+mn-cs"/>
              </a:rPr>
              <a:t>. You must specify a source AMI when you launch an instance. You can use different AMIs to launch different types of instances. For example, you can choose one AMI to launch</a:t>
            </a:r>
            <a:r>
              <a:rPr lang="en-US" sz="1100" b="0" i="0" kern="1200" baseline="0" dirty="0">
                <a:solidFill>
                  <a:schemeClr val="tx1"/>
                </a:solidFill>
                <a:effectLst/>
                <a:latin typeface="Calibri" panose="020F0502020204030204" pitchFamily="34" charset="0"/>
                <a:ea typeface="+mn-ea"/>
                <a:cs typeface="+mn-cs"/>
              </a:rPr>
              <a:t> an instance that will become a </a:t>
            </a:r>
            <a:r>
              <a:rPr lang="en-US" sz="1100" b="0" i="0" kern="1200" dirty="0">
                <a:solidFill>
                  <a:schemeClr val="tx1"/>
                </a:solidFill>
                <a:effectLst/>
                <a:latin typeface="Calibri" panose="020F0502020204030204" pitchFamily="34" charset="0"/>
                <a:ea typeface="+mn-ea"/>
                <a:cs typeface="+mn-cs"/>
              </a:rPr>
              <a:t>web server </a:t>
            </a:r>
            <a:r>
              <a:rPr lang="en-US" sz="1100" b="0" i="0" kern="1200" baseline="0" dirty="0">
                <a:solidFill>
                  <a:schemeClr val="tx1"/>
                </a:solidFill>
                <a:effectLst/>
                <a:latin typeface="Calibri" panose="020F0502020204030204" pitchFamily="34" charset="0"/>
                <a:ea typeface="+mn-ea"/>
                <a:cs typeface="+mn-cs"/>
              </a:rPr>
              <a:t>and another AMI to deploy an instance that will host an application server. </a:t>
            </a:r>
            <a:r>
              <a:rPr lang="en-US" sz="1100" dirty="0">
                <a:latin typeface="Calibri" panose="020F0502020204030204" pitchFamily="34" charset="0"/>
              </a:rPr>
              <a:t>You can also launch multiple instances from a single AMI.</a:t>
            </a:r>
            <a:endParaRPr lang="en-US" sz="1100" b="0" i="0" kern="1200" baseline="0" dirty="0">
              <a:solidFill>
                <a:schemeClr val="tx1"/>
              </a:solidFill>
              <a:effectLst/>
              <a:latin typeface="Calibri" panose="020F0502020204030204" pitchFamily="34" charset="0"/>
              <a:ea typeface="+mn-ea"/>
              <a:cs typeface="+mn-cs"/>
            </a:endParaRPr>
          </a:p>
          <a:p>
            <a:endParaRPr lang="en-US" sz="1100" b="0" i="0" kern="1200" baseline="0" dirty="0">
              <a:solidFill>
                <a:schemeClr val="tx1"/>
              </a:solidFill>
              <a:effectLst/>
              <a:latin typeface="Calibri" panose="020F0502020204030204" pitchFamily="34" charset="0"/>
              <a:ea typeface="+mn-ea"/>
              <a:cs typeface="+mn-cs"/>
            </a:endParaRPr>
          </a:p>
          <a:p>
            <a:r>
              <a:rPr lang="en-US" sz="1100" b="0" i="0" kern="1200" dirty="0">
                <a:solidFill>
                  <a:schemeClr val="tx1"/>
                </a:solidFill>
                <a:effectLst/>
                <a:latin typeface="Calibri" panose="020F0502020204030204" pitchFamily="34" charset="0"/>
                <a:ea typeface="+mn-ea"/>
                <a:cs typeface="+mn-cs"/>
              </a:rPr>
              <a:t>An AMI includes the following components:</a:t>
            </a:r>
          </a:p>
          <a:p>
            <a:pPr marL="171450" indent="-171450">
              <a:buFont typeface="Arial" panose="020B0604020202020204" pitchFamily="34" charset="0"/>
              <a:buChar char="•"/>
            </a:pPr>
            <a:r>
              <a:rPr lang="en-US" sz="1100" b="0" i="0" kern="1200" dirty="0">
                <a:solidFill>
                  <a:schemeClr val="tx1"/>
                </a:solidFill>
                <a:effectLst/>
                <a:latin typeface="Calibri" panose="020F0502020204030204" pitchFamily="34" charset="0"/>
                <a:ea typeface="+mn-ea"/>
                <a:cs typeface="+mn-cs"/>
              </a:rPr>
              <a:t>A </a:t>
            </a:r>
            <a:r>
              <a:rPr lang="en-US" sz="1100" b="1" i="0" kern="1200" dirty="0">
                <a:solidFill>
                  <a:schemeClr val="tx1"/>
                </a:solidFill>
                <a:effectLst/>
                <a:latin typeface="Calibri" panose="020F0502020204030204" pitchFamily="34" charset="0"/>
                <a:ea typeface="+mn-ea"/>
                <a:cs typeface="+mn-cs"/>
              </a:rPr>
              <a:t>template for the</a:t>
            </a:r>
            <a:r>
              <a:rPr lang="en-US" sz="1100" b="1" i="0" kern="1200" baseline="0" dirty="0">
                <a:solidFill>
                  <a:schemeClr val="tx1"/>
                </a:solidFill>
                <a:effectLst/>
                <a:latin typeface="Calibri" panose="020F0502020204030204" pitchFamily="34" charset="0"/>
                <a:ea typeface="+mn-ea"/>
                <a:cs typeface="+mn-cs"/>
              </a:rPr>
              <a:t> </a:t>
            </a:r>
            <a:r>
              <a:rPr lang="en-US" sz="1100" b="1" i="0" kern="1200" dirty="0">
                <a:solidFill>
                  <a:schemeClr val="tx1"/>
                </a:solidFill>
                <a:effectLst/>
                <a:latin typeface="Calibri" panose="020F0502020204030204" pitchFamily="34" charset="0"/>
                <a:ea typeface="+mn-ea"/>
                <a:cs typeface="+mn-cs"/>
              </a:rPr>
              <a:t>root volume </a:t>
            </a:r>
            <a:r>
              <a:rPr lang="en-US" sz="1100" b="0" i="0" kern="1200" dirty="0">
                <a:solidFill>
                  <a:schemeClr val="tx1"/>
                </a:solidFill>
                <a:effectLst/>
                <a:latin typeface="Calibri" panose="020F0502020204030204" pitchFamily="34" charset="0"/>
                <a:ea typeface="+mn-ea"/>
                <a:cs typeface="+mn-cs"/>
              </a:rPr>
              <a:t>of the </a:t>
            </a:r>
            <a:r>
              <a:rPr lang="en-US" sz="1100" b="0" i="0" kern="1200" baseline="0" dirty="0">
                <a:solidFill>
                  <a:schemeClr val="tx1"/>
                </a:solidFill>
                <a:effectLst/>
                <a:latin typeface="Calibri" panose="020F0502020204030204" pitchFamily="34" charset="0"/>
                <a:ea typeface="+mn-ea"/>
                <a:cs typeface="+mn-cs"/>
              </a:rPr>
              <a:t>instance. A root volume typically</a:t>
            </a:r>
            <a:r>
              <a:rPr lang="en-US" sz="1100" b="0" i="0" kern="1200" dirty="0">
                <a:solidFill>
                  <a:schemeClr val="tx1"/>
                </a:solidFill>
                <a:effectLst/>
                <a:latin typeface="Calibri" panose="020F0502020204030204" pitchFamily="34" charset="0"/>
                <a:ea typeface="+mn-ea"/>
                <a:cs typeface="+mn-cs"/>
              </a:rPr>
              <a:t> </a:t>
            </a:r>
            <a:r>
              <a:rPr lang="en-US" sz="1100" b="0" i="0" kern="1200" baseline="0" dirty="0">
                <a:solidFill>
                  <a:schemeClr val="tx1"/>
                </a:solidFill>
                <a:effectLst/>
                <a:latin typeface="Calibri" panose="020F0502020204030204" pitchFamily="34" charset="0"/>
                <a:ea typeface="+mn-ea"/>
                <a:cs typeface="+mn-cs"/>
              </a:rPr>
              <a:t>contains </a:t>
            </a:r>
            <a:r>
              <a:rPr lang="en-US" sz="1100" b="0" i="0" kern="1200" dirty="0">
                <a:solidFill>
                  <a:schemeClr val="tx1"/>
                </a:solidFill>
                <a:effectLst/>
                <a:latin typeface="Calibri" panose="020F0502020204030204" pitchFamily="34" charset="0"/>
                <a:ea typeface="+mn-ea"/>
                <a:cs typeface="+mn-cs"/>
              </a:rPr>
              <a:t>a</a:t>
            </a:r>
            <a:r>
              <a:rPr lang="en-US" sz="1100" dirty="0">
                <a:latin typeface="Calibri" panose="020F0502020204030204" pitchFamily="34" charset="0"/>
              </a:rPr>
              <a:t>n </a:t>
            </a:r>
            <a:r>
              <a:rPr lang="en-US" sz="1100" b="0" i="0" kern="1200" dirty="0">
                <a:solidFill>
                  <a:schemeClr val="tx1"/>
                </a:solidFill>
                <a:effectLst/>
                <a:latin typeface="Calibri" panose="020F0502020204030204" pitchFamily="34" charset="0"/>
                <a:ea typeface="+mn-ea"/>
                <a:cs typeface="+mn-cs"/>
              </a:rPr>
              <a:t>operating system (OS) and everything</a:t>
            </a:r>
            <a:r>
              <a:rPr lang="en-US" sz="1100" b="0" i="0" kern="1200" baseline="0" dirty="0">
                <a:solidFill>
                  <a:schemeClr val="tx1"/>
                </a:solidFill>
                <a:effectLst/>
                <a:latin typeface="Calibri" panose="020F0502020204030204" pitchFamily="34" charset="0"/>
                <a:ea typeface="+mn-ea"/>
                <a:cs typeface="+mn-cs"/>
              </a:rPr>
              <a:t> that was </a:t>
            </a:r>
            <a:r>
              <a:rPr lang="en-US" sz="1100" b="0" i="0" kern="1200" dirty="0">
                <a:solidFill>
                  <a:schemeClr val="tx1"/>
                </a:solidFill>
                <a:effectLst/>
                <a:latin typeface="Calibri" panose="020F0502020204030204" pitchFamily="34" charset="0"/>
                <a:ea typeface="+mn-ea"/>
                <a:cs typeface="+mn-cs"/>
              </a:rPr>
              <a:t>installed in that </a:t>
            </a:r>
            <a:r>
              <a:rPr lang="en-US" sz="1100" b="0" i="0" kern="1200" baseline="0" dirty="0">
                <a:solidFill>
                  <a:schemeClr val="tx1"/>
                </a:solidFill>
                <a:effectLst/>
                <a:latin typeface="Calibri" panose="020F0502020204030204" pitchFamily="34" charset="0"/>
                <a:ea typeface="+mn-ea"/>
                <a:cs typeface="+mn-cs"/>
              </a:rPr>
              <a:t>OS (applications, libraries, etc.</a:t>
            </a:r>
            <a:r>
              <a:rPr lang="en-US" sz="1100" b="0" i="0" kern="1200" dirty="0">
                <a:solidFill>
                  <a:schemeClr val="tx1"/>
                </a:solidFill>
                <a:effectLst/>
                <a:latin typeface="Calibri" panose="020F0502020204030204" pitchFamily="34" charset="0"/>
                <a:ea typeface="+mn-ea"/>
                <a:cs typeface="+mn-cs"/>
              </a:rPr>
              <a:t>). Amazon EC2 copies</a:t>
            </a:r>
            <a:r>
              <a:rPr lang="en-US" sz="1100" b="0" i="0" kern="1200" baseline="0" dirty="0">
                <a:solidFill>
                  <a:schemeClr val="tx1"/>
                </a:solidFill>
                <a:effectLst/>
                <a:latin typeface="Calibri" panose="020F0502020204030204" pitchFamily="34" charset="0"/>
                <a:ea typeface="+mn-ea"/>
                <a:cs typeface="+mn-cs"/>
              </a:rPr>
              <a:t> the template to the root volume of a new EC2 instance, and then starts it.</a:t>
            </a:r>
            <a:endParaRPr lang="en-US" sz="1100" b="0" i="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Calibri" panose="020F0502020204030204" pitchFamily="34" charset="0"/>
                <a:ea typeface="+mn-ea"/>
                <a:cs typeface="+mn-cs"/>
              </a:rPr>
              <a:t>Launch permissions </a:t>
            </a:r>
            <a:r>
              <a:rPr lang="en-US" sz="1100" b="0" i="0" kern="1200" dirty="0">
                <a:solidFill>
                  <a:schemeClr val="tx1"/>
                </a:solidFill>
                <a:effectLst/>
                <a:latin typeface="Calibri" panose="020F0502020204030204" pitchFamily="34" charset="0"/>
                <a:ea typeface="+mn-ea"/>
                <a:cs typeface="+mn-cs"/>
              </a:rPr>
              <a:t>that control which AWS accounts can use the AMI.</a:t>
            </a:r>
          </a:p>
          <a:p>
            <a:pPr marL="171450" indent="-171450">
              <a:buFont typeface="Arial" panose="020B0604020202020204" pitchFamily="34" charset="0"/>
              <a:buChar char="•"/>
            </a:pPr>
            <a:r>
              <a:rPr lang="en-US" sz="1100" b="0" i="0" kern="1200" dirty="0">
                <a:solidFill>
                  <a:schemeClr val="tx1"/>
                </a:solidFill>
                <a:effectLst/>
                <a:latin typeface="Calibri" panose="020F0502020204030204" pitchFamily="34" charset="0"/>
                <a:ea typeface="+mn-ea"/>
                <a:cs typeface="+mn-cs"/>
              </a:rPr>
              <a:t>A </a:t>
            </a:r>
            <a:r>
              <a:rPr lang="en-US" sz="1100" b="1" i="0" kern="1200" dirty="0">
                <a:solidFill>
                  <a:schemeClr val="tx1"/>
                </a:solidFill>
                <a:effectLst/>
                <a:latin typeface="Calibri" panose="020F0502020204030204" pitchFamily="34" charset="0"/>
                <a:ea typeface="+mn-ea"/>
                <a:cs typeface="+mn-cs"/>
              </a:rPr>
              <a:t>block device mapping</a:t>
            </a:r>
            <a:r>
              <a:rPr lang="en-US" sz="1100" b="0" i="0" kern="1200" dirty="0">
                <a:solidFill>
                  <a:schemeClr val="tx1"/>
                </a:solidFill>
                <a:effectLst/>
                <a:latin typeface="Calibri" panose="020F0502020204030204" pitchFamily="34" charset="0"/>
                <a:ea typeface="+mn-ea"/>
                <a:cs typeface="+mn-cs"/>
              </a:rPr>
              <a:t> that specifies the volumes to attach to the instance (if any) when it is launched.</a:t>
            </a:r>
          </a:p>
          <a:p>
            <a:pPr marL="171450" indent="-171450">
              <a:buFont typeface="Arial" panose="020B0604020202020204" pitchFamily="34" charset="0"/>
              <a:buChar char="•"/>
            </a:pPr>
            <a:endParaRPr lang="en-US" sz="1100" b="0" i="0"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r>
              <a:rPr lang="en-US" sz="1100" b="0" i="0" kern="1200" dirty="0">
                <a:solidFill>
                  <a:schemeClr val="tx1"/>
                </a:solidFill>
                <a:effectLst/>
                <a:latin typeface="Calibri" panose="020F0502020204030204" pitchFamily="34" charset="0"/>
                <a:ea typeface="+mn-ea"/>
                <a:cs typeface="+mn-cs"/>
              </a:rPr>
              <a:t>You can choose many AMIs:</a:t>
            </a:r>
            <a:endParaRPr lang="en-US" sz="1100" b="1"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Calibri" panose="020F0502020204030204" pitchFamily="34" charset="0"/>
                <a:ea typeface="+mn-ea"/>
                <a:cs typeface="+mn-cs"/>
              </a:rPr>
              <a:t>Quick Start</a:t>
            </a:r>
            <a:r>
              <a:rPr lang="en-US" sz="1100" b="1" kern="1200" baseline="0" dirty="0">
                <a:solidFill>
                  <a:schemeClr val="tx1"/>
                </a:solidFill>
                <a:effectLst/>
                <a:latin typeface="Calibri" panose="020F0502020204030204" pitchFamily="34" charset="0"/>
                <a:ea typeface="+mn-ea"/>
                <a:cs typeface="+mn-cs"/>
              </a:rPr>
              <a:t> – </a:t>
            </a:r>
            <a:r>
              <a:rPr lang="en-US" sz="1100" kern="1200" dirty="0">
                <a:solidFill>
                  <a:schemeClr val="tx1"/>
                </a:solidFill>
                <a:effectLst/>
                <a:latin typeface="Calibri" panose="020F0502020204030204" pitchFamily="34" charset="0"/>
                <a:ea typeface="+mn-ea"/>
                <a:cs typeface="+mn-cs"/>
              </a:rPr>
              <a:t>AWS offers a number of pre-built AMIs for launching your instances. These AMIs include many Linux and Windows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Calibri" panose="020F0502020204030204" pitchFamily="34" charset="0"/>
                <a:ea typeface="+mn-ea"/>
                <a:cs typeface="+mn-cs"/>
              </a:rPr>
              <a:t>My AMIs</a:t>
            </a:r>
            <a:r>
              <a:rPr lang="en-US" sz="1100" b="1" kern="1200" baseline="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 </a:t>
            </a:r>
            <a:r>
              <a:rPr lang="en-US" sz="1100" b="0" kern="1200" dirty="0">
                <a:solidFill>
                  <a:schemeClr val="tx1"/>
                </a:solidFill>
                <a:effectLst/>
                <a:latin typeface="Calibri" panose="020F0502020204030204" pitchFamily="34" charset="0"/>
                <a:ea typeface="+mn-ea"/>
                <a:cs typeface="+mn-cs"/>
              </a:rPr>
              <a:t>These AMIs are AMIs that you created. </a:t>
            </a:r>
            <a:endParaRPr lang="en-US" sz="110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Calibri" panose="020F0502020204030204" pitchFamily="34" charset="0"/>
                <a:ea typeface="+mn-ea"/>
                <a:cs typeface="+mn-cs"/>
              </a:rPr>
              <a:t>AWS Marketplace</a:t>
            </a:r>
            <a:r>
              <a:rPr lang="en-US" sz="1100" b="1" kern="1200" baseline="0" dirty="0">
                <a:solidFill>
                  <a:schemeClr val="tx1"/>
                </a:solidFill>
                <a:effectLst/>
                <a:latin typeface="Calibri" panose="020F0502020204030204" pitchFamily="34" charset="0"/>
                <a:ea typeface="+mn-ea"/>
                <a:cs typeface="+mn-cs"/>
              </a:rPr>
              <a:t> – </a:t>
            </a:r>
            <a:r>
              <a:rPr lang="en-US" sz="1100" kern="1200" dirty="0">
                <a:solidFill>
                  <a:schemeClr val="tx1"/>
                </a:solidFill>
                <a:effectLst/>
                <a:latin typeface="Calibri" panose="020F0502020204030204" pitchFamily="34" charset="0"/>
                <a:ea typeface="+mn-ea"/>
                <a:cs typeface="+mn-cs"/>
              </a:rPr>
              <a:t>The AWS Marketplace offers a digital catalog that lists thousands of software solutions. These AMIs can offer specific use cases to help you get started quickly.</a:t>
            </a:r>
          </a:p>
          <a:p>
            <a:pPr marL="171450" indent="-171450">
              <a:buFont typeface="Arial" panose="020B0604020202020204" pitchFamily="34" charset="0"/>
              <a:buChar char="•"/>
            </a:pPr>
            <a:r>
              <a:rPr lang="en-US" sz="1100" kern="1200" dirty="0">
                <a:solidFill>
                  <a:schemeClr val="tx1"/>
                </a:solidFill>
                <a:effectLst/>
                <a:latin typeface="Calibri" panose="020F0502020204030204" pitchFamily="34" charset="0"/>
                <a:ea typeface="+mn-ea"/>
                <a:cs typeface="+mn-cs"/>
              </a:rPr>
              <a:t>C</a:t>
            </a:r>
            <a:r>
              <a:rPr lang="en-US" sz="1100" b="1" kern="1200" dirty="0">
                <a:solidFill>
                  <a:schemeClr val="tx1"/>
                </a:solidFill>
                <a:effectLst/>
                <a:latin typeface="Calibri" panose="020F0502020204030204" pitchFamily="34" charset="0"/>
                <a:ea typeface="+mn-ea"/>
                <a:cs typeface="+mn-cs"/>
              </a:rPr>
              <a:t>ommunity AMIs</a:t>
            </a:r>
            <a:r>
              <a:rPr lang="en-US" sz="1100" b="1" kern="1200" baseline="0" dirty="0">
                <a:solidFill>
                  <a:schemeClr val="tx1"/>
                </a:solidFill>
                <a:effectLst/>
                <a:latin typeface="Calibri" panose="020F0502020204030204" pitchFamily="34" charset="0"/>
                <a:ea typeface="+mn-ea"/>
                <a:cs typeface="+mn-cs"/>
              </a:rPr>
              <a:t> – </a:t>
            </a:r>
            <a:r>
              <a:rPr lang="en-US" sz="1100" b="0" kern="1200" baseline="0" dirty="0">
                <a:solidFill>
                  <a:schemeClr val="tx1"/>
                </a:solidFill>
                <a:effectLst/>
                <a:latin typeface="Calibri" panose="020F0502020204030204" pitchFamily="34" charset="0"/>
                <a:ea typeface="+mn-ea"/>
                <a:cs typeface="+mn-cs"/>
              </a:rPr>
              <a:t>These AMIs are </a:t>
            </a:r>
            <a:r>
              <a:rPr lang="en-US" sz="1100" kern="1200" dirty="0">
                <a:solidFill>
                  <a:schemeClr val="tx1"/>
                </a:solidFill>
                <a:effectLst/>
                <a:latin typeface="Calibri" panose="020F0502020204030204" pitchFamily="34" charset="0"/>
                <a:ea typeface="+mn-ea"/>
                <a:cs typeface="+mn-cs"/>
              </a:rPr>
              <a:t>created by people all around the world. These AMIs are not checked by AWS, so use them at your own risk. Community AMIs can offer many different solutions to various problems, but use them with care. Avoid using them in any production</a:t>
            </a:r>
            <a:r>
              <a:rPr lang="en-US" sz="1100" kern="1200" baseline="0" dirty="0">
                <a:solidFill>
                  <a:schemeClr val="tx1"/>
                </a:solidFill>
                <a:effectLst/>
                <a:latin typeface="Calibri" panose="020F0502020204030204" pitchFamily="34" charset="0"/>
                <a:ea typeface="+mn-ea"/>
                <a:cs typeface="+mn-cs"/>
              </a:rPr>
              <a:t> or </a:t>
            </a:r>
            <a:r>
              <a:rPr lang="en-US" sz="1100" kern="1200" dirty="0">
                <a:solidFill>
                  <a:schemeClr val="tx1"/>
                </a:solidFill>
                <a:effectLst/>
                <a:latin typeface="Calibri" panose="020F0502020204030204" pitchFamily="34" charset="0"/>
                <a:ea typeface="+mn-ea"/>
                <a:cs typeface="+mn-cs"/>
              </a:rPr>
              <a:t>corporate environment.</a:t>
            </a:r>
          </a:p>
        </p:txBody>
      </p:sp>
    </p:spTree>
    <p:extLst>
      <p:ext uri="{BB962C8B-B14F-4D97-AF65-F5344CB8AC3E}">
        <p14:creationId xmlns:p14="http://schemas.microsoft.com/office/powerpoint/2010/main" val="2840228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0" kern="1200" dirty="0">
                <a:solidFill>
                  <a:schemeClr val="tx1"/>
                </a:solidFill>
                <a:effectLst/>
                <a:latin typeface="Calibri" panose="020F0502020204030204" pitchFamily="34" charset="0"/>
                <a:ea typeface="+mn-ea"/>
                <a:cs typeface="+mn-cs"/>
              </a:rPr>
              <a:t>An AMI is created from an EC2 instance. You can </a:t>
            </a:r>
            <a:r>
              <a:rPr lang="en-US" sz="1100" b="1" kern="1200" dirty="0">
                <a:solidFill>
                  <a:schemeClr val="tx1"/>
                </a:solidFill>
                <a:effectLst/>
                <a:latin typeface="Calibri" panose="020F0502020204030204" pitchFamily="34" charset="0"/>
                <a:ea typeface="+mn-ea"/>
                <a:cs typeface="+mn-cs"/>
              </a:rPr>
              <a:t>import</a:t>
            </a:r>
            <a:r>
              <a:rPr lang="en-US" sz="1100" b="0" kern="1200" dirty="0">
                <a:solidFill>
                  <a:schemeClr val="tx1"/>
                </a:solidFill>
                <a:effectLst/>
                <a:latin typeface="Calibri" panose="020F0502020204030204" pitchFamily="34" charset="0"/>
                <a:ea typeface="+mn-ea"/>
                <a:cs typeface="+mn-cs"/>
              </a:rPr>
              <a:t> a </a:t>
            </a:r>
            <a:r>
              <a:rPr lang="en-US" sz="1100" dirty="0">
                <a:latin typeface="Calibri" panose="020F0502020204030204" pitchFamily="34" charset="0"/>
              </a:rPr>
              <a:t>virtual machine so that it becomes an EC2 instance,</a:t>
            </a:r>
            <a:r>
              <a:rPr lang="en-US" sz="1100" baseline="0" dirty="0">
                <a:latin typeface="Calibri" panose="020F0502020204030204" pitchFamily="34" charset="0"/>
              </a:rPr>
              <a:t> </a:t>
            </a:r>
            <a:r>
              <a:rPr lang="en-US" sz="1100" dirty="0">
                <a:latin typeface="Calibri" panose="020F0502020204030204" pitchFamily="34" charset="0"/>
              </a:rPr>
              <a:t>and then save the EC2 instance as an AMI. You can then launch an EC2 instance from that AMI. Alternatively, you can start with an </a:t>
            </a:r>
            <a:r>
              <a:rPr lang="en-US" sz="1100" b="1" dirty="0">
                <a:latin typeface="Calibri" panose="020F0502020204030204" pitchFamily="34" charset="0"/>
              </a:rPr>
              <a:t>existing AMI</a:t>
            </a:r>
            <a:r>
              <a:rPr lang="en-US" sz="1100" b="0" dirty="0">
                <a:latin typeface="Calibri" panose="020F0502020204030204" pitchFamily="34" charset="0"/>
              </a:rPr>
              <a:t>—</a:t>
            </a:r>
            <a:r>
              <a:rPr lang="en-US" sz="1100" dirty="0">
                <a:latin typeface="Calibri" panose="020F0502020204030204" pitchFamily="34" charset="0"/>
              </a:rPr>
              <a:t>such as of the Quick Start AMIs provided by AWS—and create an EC2 instance from it. </a:t>
            </a:r>
          </a:p>
          <a:p>
            <a:pPr marL="0" indent="0">
              <a:buFont typeface="Arial" panose="020B0604020202020204" pitchFamily="34" charset="0"/>
              <a:buNone/>
            </a:pPr>
            <a:endParaRPr lang="en-US" sz="1100" dirty="0">
              <a:latin typeface="Calibri" panose="020F0502020204030204" pitchFamily="34" charset="0"/>
            </a:endParaRPr>
          </a:p>
          <a:p>
            <a:pPr marL="0" indent="0">
              <a:buFont typeface="Arial" panose="020B0604020202020204" pitchFamily="34" charset="0"/>
              <a:buNone/>
            </a:pPr>
            <a:r>
              <a:rPr lang="en-US" sz="1100" dirty="0">
                <a:latin typeface="Calibri" panose="020F0502020204030204" pitchFamily="34" charset="0"/>
              </a:rPr>
              <a:t>Regardless of which options you chose (step 1), you will have what the diagram refers to as </a:t>
            </a:r>
            <a:r>
              <a:rPr lang="en-US" sz="1100" i="1" dirty="0">
                <a:latin typeface="Calibri" panose="020F0502020204030204" pitchFamily="34" charset="0"/>
              </a:rPr>
              <a:t>an unmodified instance</a:t>
            </a:r>
            <a:r>
              <a:rPr lang="en-US" sz="1100" dirty="0">
                <a:latin typeface="Calibri" panose="020F0502020204030204" pitchFamily="34" charset="0"/>
              </a:rPr>
              <a:t>. From that instance, y</a:t>
            </a:r>
            <a:r>
              <a:rPr lang="en-US" sz="1100" b="0" kern="1200" dirty="0">
                <a:solidFill>
                  <a:schemeClr val="tx1"/>
                </a:solidFill>
                <a:effectLst/>
                <a:latin typeface="Calibri" panose="020F0502020204030204" pitchFamily="34" charset="0"/>
                <a:ea typeface="+mn-ea"/>
                <a:cs typeface="+mn-cs"/>
              </a:rPr>
              <a:t>ou might then create a </a:t>
            </a:r>
            <a:r>
              <a:rPr lang="en-US" sz="1100" i="1" kern="1200" dirty="0">
                <a:solidFill>
                  <a:schemeClr val="tx1"/>
                </a:solidFill>
                <a:effectLst/>
                <a:latin typeface="Calibri" panose="020F0502020204030204" pitchFamily="34" charset="0"/>
                <a:ea typeface="+mn-ea"/>
                <a:cs typeface="+mn-cs"/>
              </a:rPr>
              <a:t>golden instance</a:t>
            </a:r>
            <a:r>
              <a:rPr lang="en-US" sz="1100" kern="1200" dirty="0">
                <a:solidFill>
                  <a:schemeClr val="tx1"/>
                </a:solidFill>
                <a:effectLst/>
                <a:latin typeface="Calibri" panose="020F0502020204030204" pitchFamily="34" charset="0"/>
                <a:ea typeface="+mn-ea"/>
                <a:cs typeface="+mn-cs"/>
              </a:rPr>
              <a:t>—that is, a virtual machine that you configured with the specific OS and application settings that you want (step 2)—and then capture that as a new AMI (step 3). When you create an AMI, Amazon EC2 stops the instance, creates</a:t>
            </a:r>
            <a:r>
              <a:rPr lang="en-US" sz="1100" kern="1200" baseline="0" dirty="0">
                <a:solidFill>
                  <a:schemeClr val="tx1"/>
                </a:solidFill>
                <a:effectLst/>
                <a:latin typeface="Calibri" panose="020F0502020204030204" pitchFamily="34" charset="0"/>
                <a:ea typeface="+mn-ea"/>
                <a:cs typeface="+mn-cs"/>
              </a:rPr>
              <a:t> a s</a:t>
            </a:r>
            <a:r>
              <a:rPr lang="en-US" sz="1100" kern="1200" dirty="0">
                <a:solidFill>
                  <a:schemeClr val="tx1"/>
                </a:solidFill>
                <a:effectLst/>
                <a:latin typeface="Calibri" panose="020F0502020204030204" pitchFamily="34" charset="0"/>
                <a:ea typeface="+mn-ea"/>
                <a:cs typeface="+mn-cs"/>
              </a:rPr>
              <a:t>napshot</a:t>
            </a:r>
            <a:r>
              <a:rPr lang="en-US" sz="1100" kern="1200" baseline="0" dirty="0">
                <a:solidFill>
                  <a:schemeClr val="tx1"/>
                </a:solidFill>
                <a:effectLst/>
                <a:latin typeface="Calibri" panose="020F0502020204030204" pitchFamily="34" charset="0"/>
                <a:ea typeface="+mn-ea"/>
                <a:cs typeface="+mn-cs"/>
              </a:rPr>
              <a:t> of</a:t>
            </a:r>
            <a:r>
              <a:rPr lang="en-US" sz="1100" kern="1200" dirty="0">
                <a:solidFill>
                  <a:schemeClr val="tx1"/>
                </a:solidFill>
                <a:effectLst/>
                <a:latin typeface="Calibri" panose="020F0502020204030204" pitchFamily="34" charset="0"/>
                <a:ea typeface="+mn-ea"/>
                <a:cs typeface="+mn-cs"/>
              </a:rPr>
              <a:t> its root volume, and finally registers the snapshot as an AMI.</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sz="1100" b="0" i="0" kern="1200" dirty="0">
                <a:solidFill>
                  <a:schemeClr val="tx1"/>
                </a:solidFill>
                <a:effectLst/>
                <a:latin typeface="+mn-lt"/>
                <a:ea typeface="+mn-ea"/>
                <a:cs typeface="+mn-cs"/>
              </a:rPr>
              <a:t>After an AMI is registered, the AMI can be used to launch new instances in the same AWS Region. The new AMI can now be thought of as a new starter AMI. You might want to also copy the AMI to other Regions (step 4), so that EC2 instances can also be launched in those locations. </a:t>
            </a: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9716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0" kern="1200" dirty="0">
                <a:solidFill>
                  <a:schemeClr val="tx1"/>
                </a:solidFill>
                <a:effectLst/>
                <a:latin typeface="+mn-lt"/>
                <a:ea typeface="+mn-ea"/>
                <a:cs typeface="+mn-cs"/>
              </a:rPr>
              <a:t>After you choose the AMI for launching </a:t>
            </a:r>
            <a:r>
              <a:rPr lang="en-US" sz="1100" dirty="0"/>
              <a:t>the instance</a:t>
            </a:r>
            <a:r>
              <a:rPr lang="en-US" sz="1100" i="0" kern="1200" dirty="0">
                <a:solidFill>
                  <a:schemeClr val="tx1"/>
                </a:solidFill>
                <a:effectLst/>
                <a:latin typeface="+mn-lt"/>
                <a:ea typeface="+mn-ea"/>
                <a:cs typeface="+mn-cs"/>
              </a:rPr>
              <a:t>, you must choose on an instance type. </a:t>
            </a:r>
          </a:p>
          <a:p>
            <a:endParaRPr lang="en-US" sz="1100" dirty="0"/>
          </a:p>
          <a:p>
            <a:r>
              <a:rPr lang="en-US" sz="1100" dirty="0"/>
              <a:t>Amazon EC2 provides a selection of </a:t>
            </a:r>
            <a:r>
              <a:rPr lang="en-US" sz="1100" b="1" dirty="0"/>
              <a:t>instance types </a:t>
            </a:r>
            <a:r>
              <a:rPr lang="en-US" sz="1100" b="0" dirty="0"/>
              <a:t>that</a:t>
            </a:r>
            <a:r>
              <a:rPr lang="en-US" sz="1100" b="0" baseline="0" dirty="0"/>
              <a:t> </a:t>
            </a:r>
            <a:r>
              <a:rPr lang="en-US" sz="1100" dirty="0"/>
              <a:t>optimized to fit different use cases. Instance types comprise varying combinations of CPU, memory, storage, and networking capacity. The</a:t>
            </a:r>
            <a:r>
              <a:rPr lang="en-US" sz="1100" baseline="0" dirty="0"/>
              <a:t> different instance types</a:t>
            </a:r>
            <a:r>
              <a:rPr lang="en-US" sz="1100" dirty="0"/>
              <a:t> give you the flexibility to choose the appropriate mix of resources for your applications. Each instance type includes one or more instance sizes, which enable you to scale your resources to the requirements of your target workload.</a:t>
            </a:r>
          </a:p>
          <a:p>
            <a:endParaRPr lang="en-US" sz="1100" i="0" kern="1200" dirty="0">
              <a:solidFill>
                <a:schemeClr val="tx1"/>
              </a:solidFill>
              <a:effectLst/>
              <a:latin typeface="+mn-lt"/>
              <a:ea typeface="+mn-ea"/>
              <a:cs typeface="+mn-cs"/>
            </a:endParaRPr>
          </a:p>
          <a:p>
            <a:r>
              <a:rPr lang="en-US" sz="1100" b="1" dirty="0"/>
              <a:t>Instance type categories </a:t>
            </a:r>
            <a:r>
              <a:rPr lang="en-US" sz="1100" dirty="0"/>
              <a:t>include general purpose, compute optimized, memory optimized, storage optimized, and accelerated computing instances. Each instance type category offers many instance types to choose from. </a:t>
            </a:r>
            <a:endParaRPr lang="en-US" sz="110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0303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Calibri" panose="020F0502020204030204" pitchFamily="34" charset="0"/>
                <a:ea typeface="+mn-ea"/>
                <a:cs typeface="+mn-cs"/>
              </a:rPr>
              <a:t>When you</a:t>
            </a:r>
            <a:r>
              <a:rPr lang="en-US" sz="1100" kern="1200" baseline="0" dirty="0">
                <a:solidFill>
                  <a:schemeClr val="tx1"/>
                </a:solidFill>
                <a:effectLst/>
                <a:latin typeface="Calibri" panose="020F0502020204030204" pitchFamily="34" charset="0"/>
                <a:ea typeface="+mn-ea"/>
                <a:cs typeface="+mn-cs"/>
              </a:rPr>
              <a:t> l</a:t>
            </a:r>
            <a:r>
              <a:rPr lang="en-US" sz="1100" kern="1200" dirty="0">
                <a:solidFill>
                  <a:schemeClr val="tx1"/>
                </a:solidFill>
                <a:effectLst/>
                <a:latin typeface="Calibri" panose="020F0502020204030204" pitchFamily="34" charset="0"/>
                <a:ea typeface="+mn-ea"/>
                <a:cs typeface="+mn-cs"/>
              </a:rPr>
              <a:t>ook at an EC2 instance type, you will see that its name has several parts. For example, </a:t>
            </a:r>
            <a:r>
              <a:rPr lang="en-US" sz="1100" kern="1200" baseline="0" dirty="0">
                <a:solidFill>
                  <a:schemeClr val="tx1"/>
                </a:solidFill>
                <a:effectLst/>
                <a:latin typeface="Calibri" panose="020F0502020204030204" pitchFamily="34" charset="0"/>
                <a:ea typeface="+mn-ea"/>
                <a:cs typeface="+mn-cs"/>
              </a:rPr>
              <a:t>consider the T type. </a:t>
            </a:r>
          </a:p>
          <a:p>
            <a:endParaRPr lang="en-US" sz="1100" kern="1200" dirty="0">
              <a:solidFill>
                <a:schemeClr val="tx1"/>
              </a:solidFill>
              <a:effectLst/>
              <a:latin typeface="Calibri" panose="020F0502020204030204" pitchFamily="34" charset="0"/>
              <a:ea typeface="+mn-ea"/>
              <a:cs typeface="+mn-cs"/>
            </a:endParaRPr>
          </a:p>
          <a:p>
            <a:r>
              <a:rPr lang="en-US" sz="1100" dirty="0">
                <a:latin typeface="Calibri" panose="020F0502020204030204" pitchFamily="34" charset="0"/>
              </a:rPr>
              <a:t>T</a:t>
            </a:r>
            <a:r>
              <a:rPr lang="en-US" sz="1100" kern="1200" dirty="0">
                <a:solidFill>
                  <a:schemeClr val="tx1"/>
                </a:solidFill>
                <a:effectLst/>
                <a:latin typeface="Calibri" panose="020F0502020204030204" pitchFamily="34" charset="0"/>
                <a:ea typeface="+mn-ea"/>
                <a:cs typeface="+mn-cs"/>
              </a:rPr>
              <a:t> is the </a:t>
            </a:r>
            <a:r>
              <a:rPr lang="en-US" sz="1100" b="1" kern="1200" dirty="0">
                <a:solidFill>
                  <a:schemeClr val="tx1"/>
                </a:solidFill>
                <a:effectLst/>
                <a:latin typeface="Calibri" panose="020F0502020204030204" pitchFamily="34" charset="0"/>
                <a:ea typeface="+mn-ea"/>
                <a:cs typeface="+mn-cs"/>
              </a:rPr>
              <a:t>family</a:t>
            </a:r>
            <a:r>
              <a:rPr lang="en-US" sz="1100" kern="120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name</a:t>
            </a:r>
            <a:r>
              <a:rPr lang="en-US" sz="1100" kern="1200" dirty="0">
                <a:solidFill>
                  <a:schemeClr val="tx1"/>
                </a:solidFill>
                <a:effectLst/>
                <a:latin typeface="Calibri" panose="020F0502020204030204" pitchFamily="34" charset="0"/>
                <a:ea typeface="+mn-ea"/>
                <a:cs typeface="+mn-cs"/>
              </a:rPr>
              <a:t>, which is then followed by a number. Here, that number is 3. </a:t>
            </a:r>
          </a:p>
          <a:p>
            <a:endParaRPr lang="en-US" sz="1100" kern="1200" dirty="0">
              <a:solidFill>
                <a:schemeClr val="tx1"/>
              </a:solidFill>
              <a:effectLst/>
              <a:latin typeface="Calibri" panose="020F0502020204030204" pitchFamily="34" charset="0"/>
              <a:ea typeface="+mn-ea"/>
              <a:cs typeface="+mn-cs"/>
            </a:endParaRPr>
          </a:p>
          <a:p>
            <a:r>
              <a:rPr lang="en-US" sz="1100" kern="1200" dirty="0">
                <a:solidFill>
                  <a:schemeClr val="tx1"/>
                </a:solidFill>
                <a:effectLst/>
                <a:latin typeface="Calibri" panose="020F0502020204030204" pitchFamily="34" charset="0"/>
                <a:ea typeface="+mn-ea"/>
                <a:cs typeface="+mn-cs"/>
              </a:rPr>
              <a:t>The number is the </a:t>
            </a:r>
            <a:r>
              <a:rPr lang="en-US" sz="1100" b="1" kern="1200" dirty="0">
                <a:solidFill>
                  <a:schemeClr val="tx1"/>
                </a:solidFill>
                <a:effectLst/>
                <a:latin typeface="Calibri" panose="020F0502020204030204" pitchFamily="34" charset="0"/>
                <a:ea typeface="+mn-ea"/>
                <a:cs typeface="+mn-cs"/>
              </a:rPr>
              <a:t>generation</a:t>
            </a:r>
            <a:r>
              <a:rPr lang="en-US" sz="1100" kern="120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number</a:t>
            </a:r>
            <a:r>
              <a:rPr lang="en-US" sz="1100" kern="1200" dirty="0">
                <a:solidFill>
                  <a:schemeClr val="tx1"/>
                </a:solidFill>
                <a:effectLst/>
                <a:latin typeface="Calibri" panose="020F0502020204030204" pitchFamily="34" charset="0"/>
                <a:ea typeface="+mn-ea"/>
                <a:cs typeface="+mn-cs"/>
              </a:rPr>
              <a:t> of that type. So, a t3 instance is the third</a:t>
            </a:r>
            <a:r>
              <a:rPr lang="en-US" sz="1100" kern="1200" baseline="0" dirty="0">
                <a:solidFill>
                  <a:schemeClr val="tx1"/>
                </a:solidFill>
                <a:effectLst/>
                <a:latin typeface="Calibri" panose="020F0502020204030204" pitchFamily="34" charset="0"/>
                <a:ea typeface="+mn-ea"/>
                <a:cs typeface="+mn-cs"/>
              </a:rPr>
              <a:t> </a:t>
            </a:r>
            <a:r>
              <a:rPr lang="en-US" sz="1100" kern="1200" dirty="0">
                <a:solidFill>
                  <a:schemeClr val="tx1"/>
                </a:solidFill>
                <a:effectLst/>
                <a:latin typeface="Calibri" panose="020F0502020204030204" pitchFamily="34" charset="0"/>
                <a:ea typeface="+mn-ea"/>
                <a:cs typeface="+mn-cs"/>
              </a:rPr>
              <a:t>generation of the T family.</a:t>
            </a:r>
            <a:r>
              <a:rPr lang="en-US" sz="1100" kern="1200" baseline="0" dirty="0">
                <a:solidFill>
                  <a:schemeClr val="tx1"/>
                </a:solidFill>
                <a:effectLst/>
                <a:latin typeface="Calibri" panose="020F0502020204030204" pitchFamily="34" charset="0"/>
                <a:ea typeface="+mn-ea"/>
                <a:cs typeface="+mn-cs"/>
              </a:rPr>
              <a:t> </a:t>
            </a:r>
            <a:r>
              <a:rPr lang="en-US" sz="1100" kern="1200" dirty="0">
                <a:solidFill>
                  <a:schemeClr val="tx1"/>
                </a:solidFill>
                <a:effectLst/>
                <a:latin typeface="Calibri" panose="020F0502020204030204" pitchFamily="34" charset="0"/>
                <a:ea typeface="+mn-ea"/>
                <a:cs typeface="+mn-cs"/>
              </a:rPr>
              <a:t>In general, instance types that</a:t>
            </a:r>
            <a:r>
              <a:rPr lang="en-US" sz="1100" kern="1200" baseline="0" dirty="0">
                <a:solidFill>
                  <a:schemeClr val="tx1"/>
                </a:solidFill>
                <a:effectLst/>
                <a:latin typeface="Calibri" panose="020F0502020204030204" pitchFamily="34" charset="0"/>
                <a:ea typeface="+mn-ea"/>
                <a:cs typeface="+mn-cs"/>
              </a:rPr>
              <a:t> are of</a:t>
            </a:r>
            <a:r>
              <a:rPr lang="en-US" sz="1100" kern="1200" dirty="0">
                <a:solidFill>
                  <a:schemeClr val="tx1"/>
                </a:solidFill>
                <a:effectLst/>
                <a:latin typeface="Calibri" panose="020F0502020204030204" pitchFamily="34" charset="0"/>
                <a:ea typeface="+mn-ea"/>
                <a:cs typeface="+mn-cs"/>
              </a:rPr>
              <a:t> a higher generation are more powerful and provide a better value for the price.</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The next part of the name is the </a:t>
            </a:r>
            <a:r>
              <a:rPr lang="en-US" sz="1100" b="1" kern="1200" dirty="0">
                <a:solidFill>
                  <a:schemeClr val="tx1"/>
                </a:solidFill>
                <a:effectLst/>
                <a:latin typeface="Calibri" panose="020F0502020204030204" pitchFamily="34" charset="0"/>
                <a:ea typeface="+mn-ea"/>
                <a:cs typeface="+mn-cs"/>
              </a:rPr>
              <a:t>size</a:t>
            </a:r>
            <a:r>
              <a:rPr lang="en-US" sz="1100" kern="1200" dirty="0">
                <a:solidFill>
                  <a:schemeClr val="tx1"/>
                </a:solidFill>
                <a:effectLst/>
                <a:latin typeface="Calibri" panose="020F0502020204030204" pitchFamily="34" charset="0"/>
                <a:ea typeface="+mn-ea"/>
                <a:cs typeface="+mn-cs"/>
              </a:rPr>
              <a:t> portion of the instance. When you compare sizes, it is important to look at the coefficient portion of the size category.</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For example, a </a:t>
            </a:r>
            <a:r>
              <a:rPr lang="en-US" sz="1100" b="1" kern="1200" dirty="0">
                <a:solidFill>
                  <a:schemeClr val="tx1"/>
                </a:solidFill>
                <a:effectLst/>
                <a:latin typeface="Calibri" panose="020F0502020204030204" pitchFamily="34" charset="0"/>
                <a:ea typeface="+mn-ea"/>
                <a:cs typeface="+mn-cs"/>
              </a:rPr>
              <a:t>t3.2xlarge</a:t>
            </a:r>
            <a:r>
              <a:rPr lang="en-US" sz="1100" kern="1200" dirty="0">
                <a:solidFill>
                  <a:schemeClr val="tx1"/>
                </a:solidFill>
                <a:effectLst/>
                <a:latin typeface="Calibri" panose="020F0502020204030204" pitchFamily="34" charset="0"/>
                <a:ea typeface="+mn-ea"/>
                <a:cs typeface="+mn-cs"/>
              </a:rPr>
              <a:t> has twice the vCPU and memory of a </a:t>
            </a:r>
            <a:r>
              <a:rPr lang="en-US" sz="1100" b="1" kern="1200" dirty="0">
                <a:solidFill>
                  <a:schemeClr val="tx1"/>
                </a:solidFill>
                <a:effectLst/>
                <a:latin typeface="Calibri" panose="020F0502020204030204" pitchFamily="34" charset="0"/>
                <a:ea typeface="+mn-ea"/>
                <a:cs typeface="+mn-cs"/>
              </a:rPr>
              <a:t>t3.xlarge</a:t>
            </a:r>
            <a:r>
              <a:rPr lang="en-US" sz="1100" kern="1200" dirty="0">
                <a:solidFill>
                  <a:schemeClr val="tx1"/>
                </a:solidFill>
                <a:effectLst/>
                <a:latin typeface="Calibri" panose="020F0502020204030204" pitchFamily="34" charset="0"/>
                <a:ea typeface="+mn-ea"/>
                <a:cs typeface="+mn-cs"/>
              </a:rPr>
              <a:t>. The t3.xlarge has, in turn, twice the vCPU and memory of a t3.large.</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It is also important to note that </a:t>
            </a:r>
            <a:r>
              <a:rPr lang="en-US" sz="1100" b="1" kern="1200" dirty="0">
                <a:solidFill>
                  <a:schemeClr val="tx1"/>
                </a:solidFill>
                <a:effectLst/>
                <a:latin typeface="Calibri" panose="020F0502020204030204" pitchFamily="34" charset="0"/>
                <a:ea typeface="+mn-ea"/>
                <a:cs typeface="+mn-cs"/>
              </a:rPr>
              <a:t>network bandwidth </a:t>
            </a:r>
            <a:r>
              <a:rPr lang="en-US" sz="1100" kern="1200" dirty="0">
                <a:solidFill>
                  <a:schemeClr val="tx1"/>
                </a:solidFill>
                <a:effectLst/>
                <a:latin typeface="Calibri" panose="020F0502020204030204" pitchFamily="34" charset="0"/>
                <a:ea typeface="+mn-ea"/>
                <a:cs typeface="+mn-cs"/>
              </a:rPr>
              <a:t>is also tied to the size of the Amazon EC2 instance. If you will run jobs that will be very network-intensive, you might be required to increase the instance specifications to meet your needs.</a:t>
            </a:r>
          </a:p>
          <a:p>
            <a:endParaRPr lang="en-US" sz="1100" kern="1200" dirty="0">
              <a:solidFill>
                <a:schemeClr val="tx1"/>
              </a:solidFill>
              <a:effectLst/>
              <a:latin typeface="Calibri" panose="020F0502020204030204" pitchFamily="34" charset="0"/>
              <a:ea typeface="+mn-ea"/>
              <a:cs typeface="+mn-cs"/>
            </a:endParaRPr>
          </a:p>
          <a:p>
            <a:r>
              <a:rPr lang="en-US" sz="1100" kern="1200" dirty="0">
                <a:solidFill>
                  <a:schemeClr val="tx1"/>
                </a:solidFill>
                <a:effectLst/>
                <a:latin typeface="Calibri" panose="020F0502020204030204" pitchFamily="34" charset="0"/>
                <a:ea typeface="+mn-ea"/>
                <a:cs typeface="+mn-cs"/>
              </a:rPr>
              <a:t>https://aws.amazon.com/ec2/instance-types/</a:t>
            </a:r>
          </a:p>
          <a:p>
            <a:endParaRPr lang="en-US" sz="1100" kern="1200" dirty="0">
              <a:solidFill>
                <a:schemeClr val="tx1"/>
              </a:solidFill>
              <a:effectLst/>
              <a:latin typeface="Calibri" panose="020F0502020204030204" pitchFamily="34" charset="0"/>
              <a:ea typeface="+mn-ea"/>
              <a:cs typeface="+mn-cs"/>
            </a:endParaRPr>
          </a:p>
          <a:p>
            <a:endParaRPr lang="en-US" sz="1100" dirty="0"/>
          </a:p>
        </p:txBody>
      </p:sp>
    </p:spTree>
    <p:extLst>
      <p:ext uri="{BB962C8B-B14F-4D97-AF65-F5344CB8AC3E}">
        <p14:creationId xmlns:p14="http://schemas.microsoft.com/office/powerpoint/2010/main" val="30277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74186"/>
          </a:xfrm>
        </p:spPr>
        <p:txBody>
          <a:bodyPr/>
          <a:lstStyle/>
          <a:p>
            <a:r>
              <a:rPr lang="en-US" sz="1100" b="1" dirty="0"/>
              <a:t>Instance types </a:t>
            </a:r>
            <a:r>
              <a:rPr lang="en-US" sz="1100" baseline="0" dirty="0"/>
              <a:t>vary in several ways, </a:t>
            </a:r>
            <a:r>
              <a:rPr lang="en-US" sz="1100" kern="1200" baseline="0" dirty="0">
                <a:solidFill>
                  <a:schemeClr val="tx1"/>
                </a:solidFill>
                <a:ea typeface="+mn-ea"/>
                <a:cs typeface="+mn-cs"/>
              </a:rPr>
              <a:t>including: CPU type, CPU or </a:t>
            </a:r>
            <a:r>
              <a:rPr lang="en-US" sz="1100" dirty="0"/>
              <a:t>c</a:t>
            </a:r>
            <a:r>
              <a:rPr lang="en-US" sz="1100" kern="1200" baseline="0" dirty="0">
                <a:solidFill>
                  <a:schemeClr val="tx1"/>
                </a:solidFill>
                <a:ea typeface="+mn-ea"/>
                <a:cs typeface="+mn-cs"/>
              </a:rPr>
              <a:t>ore count, storage type, storage amount, memory amount, and network performance.</a:t>
            </a:r>
            <a:r>
              <a:rPr lang="en-US" sz="1100" dirty="0"/>
              <a:t> </a:t>
            </a:r>
            <a:r>
              <a:rPr lang="en-US" sz="1100" kern="1200" baseline="0" dirty="0">
                <a:solidFill>
                  <a:schemeClr val="tx1"/>
                </a:solidFill>
                <a:ea typeface="+mn-ea"/>
                <a:cs typeface="+mn-cs"/>
              </a:rPr>
              <a:t>The chart provides a high-level view of the different instance categories, and which instance type families and </a:t>
            </a:r>
            <a:r>
              <a:rPr lang="en-US" sz="1100" dirty="0"/>
              <a:t>generation numbers</a:t>
            </a:r>
            <a:r>
              <a:rPr lang="en-US" sz="1100" kern="1200" baseline="0" dirty="0">
                <a:solidFill>
                  <a:schemeClr val="tx1"/>
                </a:solidFill>
                <a:ea typeface="+mn-ea"/>
                <a:cs typeface="+mn-cs"/>
              </a:rPr>
              <a:t> fit into each category type. Consider a few of the instance types in more detail:</a:t>
            </a:r>
            <a:endParaRPr lang="en-US" sz="1100" dirty="0"/>
          </a:p>
          <a:p>
            <a:endParaRPr lang="en-US" sz="1100" dirty="0"/>
          </a:p>
          <a:p>
            <a:pPr marL="171450" indent="-171450">
              <a:buFont typeface="Arial" panose="020B0604020202020204" pitchFamily="34" charset="0"/>
              <a:buChar char="•"/>
            </a:pPr>
            <a:r>
              <a:rPr lang="en-US" sz="1100" b="1" kern="1200" dirty="0">
                <a:solidFill>
                  <a:schemeClr val="tx1"/>
                </a:solidFill>
                <a:effectLst/>
                <a:ea typeface="+mn-ea"/>
                <a:cs typeface="+mn-cs"/>
              </a:rPr>
              <a:t>T3 </a:t>
            </a:r>
            <a:r>
              <a:rPr lang="en-US" sz="1100" kern="1200" dirty="0">
                <a:solidFill>
                  <a:schemeClr val="tx1"/>
                </a:solidFill>
                <a:effectLst/>
                <a:ea typeface="+mn-ea"/>
                <a:cs typeface="+mn-cs"/>
              </a:rPr>
              <a:t>instances </a:t>
            </a:r>
            <a:r>
              <a:rPr lang="en-US" sz="1100" dirty="0"/>
              <a:t>provide</a:t>
            </a:r>
            <a:r>
              <a:rPr lang="en-US" sz="1100" kern="1200" dirty="0">
                <a:solidFill>
                  <a:schemeClr val="tx1"/>
                </a:solidFill>
                <a:effectLst/>
                <a:ea typeface="+mn-ea"/>
                <a:cs typeface="+mn-cs"/>
              </a:rPr>
              <a:t> burstable performance </a:t>
            </a:r>
            <a:r>
              <a:rPr lang="en-US" sz="1100" b="1" kern="1200" dirty="0">
                <a:solidFill>
                  <a:schemeClr val="tx1"/>
                </a:solidFill>
                <a:effectLst/>
                <a:ea typeface="+mn-ea"/>
                <a:cs typeface="+mn-cs"/>
              </a:rPr>
              <a:t>general purpose</a:t>
            </a:r>
            <a:r>
              <a:rPr lang="en-US" sz="1100" kern="1200" dirty="0">
                <a:solidFill>
                  <a:schemeClr val="tx1"/>
                </a:solidFill>
                <a:effectLst/>
                <a:ea typeface="+mn-ea"/>
                <a:cs typeface="+mn-cs"/>
              </a:rPr>
              <a:t> instances that provide a baseline level of CPU performance with the ability to burst above the baseline. Use cases for this type of instance include websites and web applications, development environments, build servers, code repositories, microservices, test and staging environments, and line-of-business applications.</a:t>
            </a:r>
          </a:p>
          <a:p>
            <a:pPr marL="171450" indent="-171450">
              <a:buFont typeface="Arial" panose="020B0604020202020204" pitchFamily="34" charset="0"/>
              <a:buChar char="•"/>
            </a:pPr>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b="1" kern="1200" dirty="0">
                <a:solidFill>
                  <a:schemeClr val="tx1"/>
                </a:solidFill>
                <a:effectLst/>
                <a:ea typeface="+mn-ea"/>
                <a:cs typeface="+mn-cs"/>
              </a:rPr>
              <a:t>C5</a:t>
            </a:r>
            <a:r>
              <a:rPr lang="en-US" sz="1100" kern="1200" dirty="0">
                <a:solidFill>
                  <a:schemeClr val="tx1"/>
                </a:solidFill>
                <a:effectLst/>
                <a:ea typeface="+mn-ea"/>
                <a:cs typeface="+mn-cs"/>
              </a:rPr>
              <a:t> instances are optimized for </a:t>
            </a:r>
            <a:r>
              <a:rPr lang="en-US" sz="1100" b="1" kern="1200" dirty="0">
                <a:solidFill>
                  <a:schemeClr val="tx1"/>
                </a:solidFill>
                <a:effectLst/>
                <a:ea typeface="+mn-ea"/>
                <a:cs typeface="+mn-cs"/>
              </a:rPr>
              <a:t>compute-intensive</a:t>
            </a:r>
            <a:r>
              <a:rPr lang="en-US" sz="1100" kern="1200" dirty="0">
                <a:solidFill>
                  <a:schemeClr val="tx1"/>
                </a:solidFill>
                <a:effectLst/>
                <a:ea typeface="+mn-ea"/>
                <a:cs typeface="+mn-cs"/>
              </a:rPr>
              <a:t> workloads, and deliver cost-effective high performance at a low price per compute ratio.</a:t>
            </a:r>
            <a:r>
              <a:rPr lang="en-US" sz="1100" kern="1200" baseline="0" dirty="0">
                <a:solidFill>
                  <a:schemeClr val="tx1"/>
                </a:solidFill>
                <a:effectLst/>
                <a:ea typeface="+mn-ea"/>
                <a:cs typeface="+mn-cs"/>
              </a:rPr>
              <a:t> Use cases include</a:t>
            </a:r>
            <a:r>
              <a:rPr lang="en-US" sz="1100" kern="1200" dirty="0">
                <a:solidFill>
                  <a:schemeClr val="tx1"/>
                </a:solidFill>
                <a:effectLst/>
                <a:ea typeface="+mn-ea"/>
                <a:cs typeface="+mn-cs"/>
              </a:rPr>
              <a:t> scientific modeling, batch processing, ad serving, highly scalable multiplayer gaming, and video encoding.</a:t>
            </a:r>
          </a:p>
          <a:p>
            <a:pPr marL="171450" indent="-171450">
              <a:buFont typeface="Arial" panose="020B0604020202020204" pitchFamily="34" charset="0"/>
              <a:buChar char="•"/>
            </a:pPr>
            <a:endParaRPr lang="en-US" sz="1100" b="0" i="0" u="none" strike="noStrike" kern="1200" dirty="0">
              <a:solidFill>
                <a:schemeClr val="tx1"/>
              </a:solidFill>
              <a:effectLst/>
              <a:ea typeface="+mn-ea"/>
              <a:cs typeface="+mn-cs"/>
            </a:endParaRPr>
          </a:p>
          <a:p>
            <a:pPr marL="171450" indent="-171450">
              <a:buFont typeface="Arial" panose="020B0604020202020204" pitchFamily="34" charset="0"/>
              <a:buChar char="•"/>
            </a:pPr>
            <a:r>
              <a:rPr lang="en-US" sz="1100" b="1" kern="1200" dirty="0">
                <a:solidFill>
                  <a:schemeClr val="tx1"/>
                </a:solidFill>
                <a:effectLst/>
                <a:ea typeface="+mn-ea"/>
                <a:cs typeface="+mn-cs"/>
              </a:rPr>
              <a:t>R5</a:t>
            </a:r>
            <a:r>
              <a:rPr lang="en-US" sz="1100" kern="1200" dirty="0">
                <a:solidFill>
                  <a:schemeClr val="tx1"/>
                </a:solidFill>
                <a:effectLst/>
                <a:ea typeface="+mn-ea"/>
                <a:cs typeface="+mn-cs"/>
              </a:rPr>
              <a:t> instances are optimized for memory-intensive applications. Use</a:t>
            </a:r>
            <a:r>
              <a:rPr lang="en-US" sz="1100" kern="1200" baseline="0" dirty="0">
                <a:solidFill>
                  <a:schemeClr val="tx1"/>
                </a:solidFill>
                <a:effectLst/>
                <a:ea typeface="+mn-ea"/>
                <a:cs typeface="+mn-cs"/>
              </a:rPr>
              <a:t> cases include high-</a:t>
            </a:r>
            <a:r>
              <a:rPr lang="en-US" sz="1100" kern="1200" dirty="0">
                <a:solidFill>
                  <a:schemeClr val="tx1"/>
                </a:solidFill>
                <a:effectLst/>
                <a:ea typeface="+mn-ea"/>
                <a:cs typeface="+mn-cs"/>
              </a:rPr>
              <a:t>performance databases, data mining and analysis, in-memory databases, distributed web-scale in-memory caches, applications that perform real-time processing of unstructured big data, Apache Hadoop</a:t>
            </a:r>
            <a:r>
              <a:rPr lang="en-US" sz="1100" kern="1200" baseline="0" dirty="0">
                <a:solidFill>
                  <a:schemeClr val="tx1"/>
                </a:solidFill>
                <a:effectLst/>
                <a:ea typeface="+mn-ea"/>
                <a:cs typeface="+mn-cs"/>
              </a:rPr>
              <a:t> or Apache </a:t>
            </a:r>
            <a:r>
              <a:rPr lang="en-US" sz="1100" kern="1200" dirty="0">
                <a:solidFill>
                  <a:schemeClr val="tx1"/>
                </a:solidFill>
                <a:effectLst/>
                <a:ea typeface="+mn-ea"/>
                <a:cs typeface="+mn-cs"/>
              </a:rPr>
              <a:t>Spark clusters, and other enterprise applications.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 learn more about each instance type, see the </a:t>
            </a:r>
            <a:r>
              <a:rPr lang="en-US" sz="1100" dirty="0">
                <a:hlinkClick r:id="rId3"/>
              </a:rPr>
              <a:t>Amazon EC2 Instance Types</a:t>
            </a:r>
            <a:r>
              <a:rPr lang="en-US" sz="1100" dirty="0"/>
              <a:t> documentation.</a:t>
            </a:r>
            <a:endParaRPr lang="en-US" sz="1100" kern="1200" dirty="0">
              <a:solidFill>
                <a:schemeClr val="tx1"/>
              </a:solidFill>
              <a:effectLst/>
              <a:ea typeface="+mn-ea"/>
              <a:cs typeface="+mn-cs"/>
            </a:endParaRPr>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143862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addition to considering the CPU, RAM, and storage needs of your workloads, it is also important to consider your network bandwidth requirements.</a:t>
            </a:r>
          </a:p>
          <a:p>
            <a:endParaRPr lang="en-US" sz="1100" dirty="0"/>
          </a:p>
          <a:p>
            <a:r>
              <a:rPr lang="en-US" sz="1100" dirty="0"/>
              <a:t>Each instance type provides a documented network performance level. For example, an a1.medium instance will provide up to 10 Gbps, but a p3dn.24xlarge instance provides up to 100 Gbps. Choose an instance type that meets your requirements.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you launch multiple new EC2 instances, Amazon EC2 attempts to place the instances so that they are spread out across the underlying hardware by default. It does this to minimize correlated failures. However, if you want to specify specific placement criteria, you can use </a:t>
            </a:r>
            <a:r>
              <a:rPr lang="en-US" sz="1100" b="1" dirty="0"/>
              <a:t>placement groups </a:t>
            </a:r>
            <a:r>
              <a:rPr lang="en-US" sz="1100" dirty="0"/>
              <a:t>to influence the placement of a group of </a:t>
            </a:r>
            <a:r>
              <a:rPr lang="en-US" sz="1100" b="1" dirty="0"/>
              <a:t>interdependent </a:t>
            </a:r>
            <a:r>
              <a:rPr lang="en-US" sz="1100" dirty="0"/>
              <a:t>instances to meet the needs of your workload. For example, you might specify that</a:t>
            </a:r>
            <a:r>
              <a:rPr lang="en-US" sz="1100" baseline="0" dirty="0"/>
              <a:t> three </a:t>
            </a:r>
            <a:r>
              <a:rPr lang="en-US" sz="1100" dirty="0"/>
              <a:t>instances should all be deployed in the same Availability Zone to ensure lower network latency and higher network throughput between instances. See the </a:t>
            </a:r>
            <a:r>
              <a:rPr lang="en-US" sz="1100" dirty="0">
                <a:hlinkClick r:id="rId3"/>
              </a:rPr>
              <a:t>Placement Group</a:t>
            </a:r>
            <a:r>
              <a:rPr lang="en-US" sz="1100" dirty="0"/>
              <a:t> documentation for details. </a:t>
            </a:r>
          </a:p>
          <a:p>
            <a:endParaRPr lang="en-US" sz="1100" dirty="0"/>
          </a:p>
          <a:p>
            <a:r>
              <a:rPr lang="en-US" sz="1100" dirty="0"/>
              <a:t>Many instance types also enable you to configure enhanced networking to get significantly higher packet per second (PPS) performance, lower delay variation in the arrival of packets over the network (network jitter), and lower latencies. See the </a:t>
            </a:r>
            <a:r>
              <a:rPr lang="en-US" sz="1100" dirty="0">
                <a:hlinkClick r:id="rId4"/>
              </a:rPr>
              <a:t>Elastic Network Adapter (ENA)</a:t>
            </a:r>
            <a:r>
              <a:rPr lang="en-US" sz="1100" dirty="0"/>
              <a:t> documentation for details.</a:t>
            </a:r>
          </a:p>
        </p:txBody>
      </p:sp>
    </p:spTree>
    <p:extLst>
      <p:ext uri="{BB962C8B-B14F-4D97-AF65-F5344CB8AC3E}">
        <p14:creationId xmlns:p14="http://schemas.microsoft.com/office/powerpoint/2010/main" val="4114357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a:t>
            </a:r>
            <a:r>
              <a:rPr lang="en-US" sz="1100" baseline="0" dirty="0"/>
              <a:t> </a:t>
            </a:r>
            <a:r>
              <a:rPr lang="en-US" sz="1100" dirty="0"/>
              <a:t>you have choose an AMI and an instance type, you must specify the network location where the EC2 instance will be deployed. The choice of </a:t>
            </a:r>
            <a:r>
              <a:rPr lang="en-US" sz="1100" b="1" dirty="0"/>
              <a:t>Region</a:t>
            </a:r>
            <a:r>
              <a:rPr lang="en-US" sz="1100" dirty="0"/>
              <a:t> must be made before you start the Launch Instance Wizard. Verify that you are in the correct Region page of the Amazon EC2 console before you choose </a:t>
            </a:r>
            <a:r>
              <a:rPr lang="en-US" sz="1100" b="1" dirty="0"/>
              <a:t>Launch Instance</a:t>
            </a:r>
            <a:r>
              <a:rPr lang="en-US" sz="1100" dirty="0"/>
              <a:t>.</a:t>
            </a:r>
          </a:p>
          <a:p>
            <a:endParaRPr lang="en-US" sz="1100" dirty="0"/>
          </a:p>
          <a:p>
            <a:r>
              <a:rPr lang="en-US" sz="1100" b="0" i="0" kern="1200" dirty="0">
                <a:solidFill>
                  <a:schemeClr val="tx1"/>
                </a:solidFill>
                <a:effectLst/>
                <a:latin typeface="+mn-lt"/>
                <a:ea typeface="+mn-ea"/>
                <a:cs typeface="+mn-cs"/>
              </a:rPr>
              <a:t>When you launch an instance in a </a:t>
            </a:r>
            <a:r>
              <a:rPr lang="en-US" sz="1100" b="1" i="0" kern="1200" dirty="0">
                <a:solidFill>
                  <a:schemeClr val="tx1"/>
                </a:solidFill>
                <a:effectLst/>
                <a:latin typeface="+mn-lt"/>
                <a:ea typeface="+mn-ea"/>
                <a:cs typeface="+mn-cs"/>
              </a:rPr>
              <a:t>default VPC</a:t>
            </a:r>
            <a:r>
              <a:rPr lang="en-US" sz="1100" b="0" i="0" kern="1200" dirty="0">
                <a:solidFill>
                  <a:schemeClr val="tx1"/>
                </a:solidFill>
                <a:effectLst/>
                <a:latin typeface="+mn-lt"/>
                <a:ea typeface="+mn-ea"/>
                <a:cs typeface="+mn-cs"/>
              </a:rPr>
              <a:t>, AWS will assign it a </a:t>
            </a:r>
            <a:r>
              <a:rPr lang="en-US" sz="1100" b="1" i="0" kern="1200" dirty="0">
                <a:solidFill>
                  <a:schemeClr val="tx1"/>
                </a:solidFill>
                <a:effectLst/>
                <a:latin typeface="+mn-lt"/>
                <a:ea typeface="+mn-ea"/>
                <a:cs typeface="+mn-cs"/>
              </a:rPr>
              <a:t>public IP</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address</a:t>
            </a:r>
            <a:r>
              <a:rPr lang="en-US" sz="1100" b="0" i="0" kern="1200" dirty="0">
                <a:solidFill>
                  <a:schemeClr val="tx1"/>
                </a:solidFill>
                <a:effectLst/>
                <a:latin typeface="+mn-lt"/>
                <a:ea typeface="+mn-ea"/>
                <a:cs typeface="+mn-cs"/>
              </a:rPr>
              <a:t> by default. When you launch an instance into a </a:t>
            </a:r>
            <a:r>
              <a:rPr lang="en-US" sz="1100" b="1" i="0" kern="1200" dirty="0">
                <a:solidFill>
                  <a:schemeClr val="tx1"/>
                </a:solidFill>
                <a:effectLst/>
                <a:latin typeface="+mn-lt"/>
                <a:ea typeface="+mn-ea"/>
                <a:cs typeface="+mn-cs"/>
              </a:rPr>
              <a:t>nondefault VPC</a:t>
            </a:r>
            <a:r>
              <a:rPr lang="en-US" sz="1100" b="0" i="0" kern="1200" dirty="0">
                <a:solidFill>
                  <a:schemeClr val="tx1"/>
                </a:solidFill>
                <a:effectLst/>
                <a:latin typeface="+mn-lt"/>
                <a:ea typeface="+mn-ea"/>
                <a:cs typeface="+mn-cs"/>
              </a:rPr>
              <a:t>, the subnet has an attribute that determines whether instances launched into that subnet receive a public IP address from the public IPv4 address pool. By default, AWS will not assign a public IP address to instances that are launched in a nondefault subnet. You can control whether your instance receives a public IP address by either modifying the public IP addressing attribute of your subnet, or by enabling or disabling the public IP addressing feature during launch</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which overrides the subnet's public IP addressing attribute). </a:t>
            </a:r>
          </a:p>
          <a:p>
            <a:endParaRPr lang="en-US" sz="1100" dirty="0"/>
          </a:p>
        </p:txBody>
      </p:sp>
    </p:spTree>
    <p:extLst>
      <p:ext uri="{BB962C8B-B14F-4D97-AF65-F5344CB8AC3E}">
        <p14:creationId xmlns:p14="http://schemas.microsoft.com/office/powerpoint/2010/main" val="3108008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35858"/>
          </a:xfrm>
        </p:spPr>
        <p:txBody>
          <a:bodyPr/>
          <a:lstStyle/>
          <a:p>
            <a:r>
              <a:rPr lang="en-US" sz="1100" dirty="0"/>
              <a:t>It is common to use EC2 instances to run an application that must make secure API calls to other AWS services. To support these use cases, AWS enables you to </a:t>
            </a:r>
            <a:r>
              <a:rPr lang="en-US" sz="1100" b="1" dirty="0"/>
              <a:t>attach an AWS Identity and Access Management (IAM) role to an EC2 instance</a:t>
            </a:r>
            <a:r>
              <a:rPr lang="en-US" sz="1100" dirty="0"/>
              <a:t>. Without this feature, you might be tempted to place AWS credentials on an EC2 instance so an application that runs on that instance to use. However, you should never</a:t>
            </a:r>
            <a:r>
              <a:rPr lang="en-US" sz="1100" baseline="0" dirty="0"/>
              <a:t> store AWS credentials on an EC2 instance</a:t>
            </a:r>
            <a:r>
              <a:rPr lang="en-US" sz="1100" dirty="0"/>
              <a:t>. It is highly insecure. Instead, attach an IAM role to the EC2 instance. The IAM role then grants permission to make</a:t>
            </a:r>
            <a:r>
              <a:rPr lang="en-US" sz="1100" baseline="0" dirty="0"/>
              <a:t> application programming interface (API) requests</a:t>
            </a:r>
            <a:r>
              <a:rPr lang="en-US" sz="1100" dirty="0"/>
              <a:t> to the applications that run on the EC2 instance.</a:t>
            </a:r>
          </a:p>
          <a:p>
            <a:endParaRPr lang="en-US" sz="1100" dirty="0"/>
          </a:p>
          <a:p>
            <a:r>
              <a:rPr lang="en-US" sz="1100" dirty="0"/>
              <a:t>An </a:t>
            </a:r>
            <a:r>
              <a:rPr lang="en-US" sz="1100" b="1" dirty="0"/>
              <a:t>instance profile</a:t>
            </a:r>
            <a:r>
              <a:rPr lang="en-US" sz="1100" dirty="0"/>
              <a:t> is a container for an IAM role. If you use the AWS Management Console to create a role for Amazon EC2, the console automatically creates an instance profile and gives it the same name as the role. When you use the Amazon EC2 console to launch an instance with an IAM role, you can select a role to associate with the instance. In the console, the list that displays is actually a list of instance profile names. </a:t>
            </a:r>
          </a:p>
          <a:p>
            <a:endParaRPr lang="en-US" sz="1100" dirty="0"/>
          </a:p>
          <a:p>
            <a:r>
              <a:rPr lang="en-US" sz="1100" b="1" dirty="0"/>
              <a:t>In the</a:t>
            </a:r>
            <a:r>
              <a:rPr lang="en-US" sz="1100" dirty="0"/>
              <a:t> </a:t>
            </a:r>
            <a:r>
              <a:rPr lang="en-US" sz="1100" b="1" dirty="0"/>
              <a:t>example</a:t>
            </a:r>
            <a:r>
              <a:rPr lang="en-US" sz="1100" dirty="0"/>
              <a:t>, you see that an IAM role is used to grant permissions to an application that</a:t>
            </a:r>
            <a:r>
              <a:rPr lang="en-US" sz="1100" baseline="0" dirty="0"/>
              <a:t> runs</a:t>
            </a:r>
            <a:r>
              <a:rPr lang="en-US" sz="1100" dirty="0"/>
              <a:t> on an EC2 instance. The application must access a bucket in Amazon S3.</a:t>
            </a:r>
          </a:p>
          <a:p>
            <a:endParaRPr lang="en-US" sz="1100" dirty="0"/>
          </a:p>
          <a:p>
            <a:r>
              <a:rPr lang="en-US" sz="1100" dirty="0"/>
              <a:t>You can attach an IAM role when you launch the instance, but you can also attach a role to an already running EC2 instance. When you define a role that can be used by an EC2 instance, you define which accounts or AWS services can assume the role. You also define which API actions and resources the application can use after it assumes the role. If you change a role, the change is propagated to all instances that have the role attached to them.</a:t>
            </a:r>
          </a:p>
          <a:p>
            <a:endParaRPr lang="en-US" sz="1100" dirty="0"/>
          </a:p>
          <a:p>
            <a:endParaRPr lang="en-US" sz="1100" dirty="0"/>
          </a:p>
        </p:txBody>
      </p:sp>
    </p:spTree>
    <p:extLst>
      <p:ext uri="{BB962C8B-B14F-4D97-AF65-F5344CB8AC3E}">
        <p14:creationId xmlns:p14="http://schemas.microsoft.com/office/powerpoint/2010/main" val="394915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Compute </a:t>
            </a:r>
            <a:r>
              <a:rPr lang="en-US" sz="1100" dirty="0">
                <a:latin typeface="+mn-lt"/>
              </a:rPr>
              <a:t>services overview</a:t>
            </a:r>
          </a:p>
          <a:p>
            <a:pPr marL="171450" indent="-171450">
              <a:buFont typeface="Arial" panose="020B0604020202020204" pitchFamily="34" charset="0"/>
              <a:buChar char="•"/>
            </a:pPr>
            <a:r>
              <a:rPr lang="en-US" sz="1100" dirty="0">
                <a:latin typeface="+mn-lt"/>
              </a:rPr>
              <a:t>Amazon EC2</a:t>
            </a:r>
          </a:p>
          <a:p>
            <a:pPr marL="171450" indent="-171450">
              <a:buFont typeface="Arial" panose="020B0604020202020204" pitchFamily="34" charset="0"/>
              <a:buChar char="•"/>
            </a:pPr>
            <a:r>
              <a:rPr lang="en-US" sz="1100" dirty="0">
                <a:latin typeface="+mn-lt"/>
              </a:rPr>
              <a:t>Amazon EC2 cost optimization</a:t>
            </a:r>
          </a:p>
          <a:p>
            <a:pPr marL="171450" indent="-171450">
              <a:buFont typeface="Arial" panose="020B0604020202020204" pitchFamily="34" charset="0"/>
              <a:buChar char="•"/>
            </a:pPr>
            <a:r>
              <a:rPr lang="en-US" sz="1100" dirty="0">
                <a:latin typeface="+mn-lt"/>
              </a:rPr>
              <a:t>Container</a:t>
            </a:r>
            <a:r>
              <a:rPr lang="en-US" sz="1100" baseline="0" dirty="0">
                <a:latin typeface="+mn-lt"/>
              </a:rPr>
              <a:t> services</a:t>
            </a:r>
            <a:endParaRPr lang="en-US" sz="1100" dirty="0">
              <a:latin typeface="+mn-lt"/>
            </a:endParaRPr>
          </a:p>
          <a:p>
            <a:pPr marL="171450" indent="-171450">
              <a:buFont typeface="Arial" panose="020B0604020202020204" pitchFamily="34" charset="0"/>
              <a:buChar char="•"/>
            </a:pPr>
            <a:r>
              <a:rPr lang="en-US" sz="1100" dirty="0">
                <a:latin typeface="+mn-lt"/>
              </a:rPr>
              <a:t>Introduction to AWS Lambda</a:t>
            </a:r>
          </a:p>
          <a:p>
            <a:pPr marL="171450" indent="-171450">
              <a:buFont typeface="Arial" panose="020B0604020202020204" pitchFamily="34" charset="0"/>
              <a:buChar char="•"/>
            </a:pPr>
            <a:r>
              <a:rPr lang="en-US" sz="1100" dirty="0">
                <a:latin typeface="+mn-lt"/>
              </a:rPr>
              <a:t>Introduction to AWS Elastic Beanstalk</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2 includes a recorded </a:t>
            </a:r>
            <a:r>
              <a:rPr lang="en-US" sz="1100" b="1" kern="1200" dirty="0">
                <a:solidFill>
                  <a:schemeClr val="tx1"/>
                </a:solidFill>
                <a:effectLst/>
                <a:latin typeface="+mn-lt"/>
                <a:ea typeface="+mn-ea"/>
                <a:cs typeface="+mn-cs"/>
              </a:rPr>
              <a:t>Amazon EC2</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demonstration.</a:t>
            </a:r>
            <a:r>
              <a:rPr lang="en-US" sz="1100" b="1" kern="1200" baseline="0" dirty="0">
                <a:solidFill>
                  <a:schemeClr val="tx1"/>
                </a:solidFill>
                <a:effectLst/>
                <a:latin typeface="+mn-lt"/>
                <a:ea typeface="+mn-ea"/>
                <a:cs typeface="+mn-cs"/>
              </a:rPr>
              <a:t> </a:t>
            </a:r>
            <a:r>
              <a:rPr lang="en-US" sz="1100" b="0" kern="1200" baseline="0" dirty="0">
                <a:solidFill>
                  <a:schemeClr val="tx1"/>
                </a:solidFill>
                <a:effectLst/>
                <a:latin typeface="+mn-lt"/>
                <a:ea typeface="+mn-ea"/>
                <a:cs typeface="+mn-cs"/>
              </a:rPr>
              <a:t>T</a:t>
            </a:r>
            <a:r>
              <a:rPr lang="en-US" sz="1100" dirty="0"/>
              <a:t>he end of this same section includes </a:t>
            </a:r>
            <a:r>
              <a:rPr lang="en-US" sz="1100" kern="1200" dirty="0">
                <a:solidFill>
                  <a:schemeClr val="tx1"/>
                </a:solidFill>
                <a:effectLst/>
                <a:latin typeface="+mn-lt"/>
                <a:ea typeface="+mn-ea"/>
                <a:cs typeface="+mn-cs"/>
              </a:rPr>
              <a:t>a</a:t>
            </a:r>
            <a:r>
              <a:rPr lang="en-US" sz="1100" b="1" kern="1200" dirty="0">
                <a:solidFill>
                  <a:schemeClr val="tx1"/>
                </a:solidFill>
                <a:effectLst/>
                <a:latin typeface="+mn-lt"/>
                <a:ea typeface="+mn-ea"/>
                <a:cs typeface="+mn-cs"/>
              </a:rPr>
              <a:t> hands-on lab</a:t>
            </a:r>
            <a:r>
              <a:rPr lang="en-US" sz="1100" b="0" kern="1200" dirty="0">
                <a:solidFill>
                  <a:schemeClr val="tx1"/>
                </a:solidFill>
                <a:effectLst/>
                <a:latin typeface="+mn-lt"/>
                <a:ea typeface="+mn-ea"/>
                <a:cs typeface="+mn-cs"/>
              </a:rPr>
              <a:t>, where </a:t>
            </a:r>
            <a:r>
              <a:rPr lang="en-US" sz="1100" kern="1200" dirty="0">
                <a:solidFill>
                  <a:schemeClr val="tx1"/>
                </a:solidFill>
                <a:effectLst/>
                <a:latin typeface="+mn-lt"/>
                <a:ea typeface="+mn-ea"/>
                <a:cs typeface="+mn-cs"/>
              </a:rPr>
              <a:t>you will practice launching an EC2 instance by</a:t>
            </a:r>
            <a:r>
              <a:rPr lang="en-US" sz="1100" kern="1200" baseline="0" dirty="0">
                <a:solidFill>
                  <a:schemeClr val="tx1"/>
                </a:solidFill>
                <a:effectLst/>
                <a:latin typeface="+mn-lt"/>
                <a:ea typeface="+mn-ea"/>
                <a:cs typeface="+mn-cs"/>
              </a:rPr>
              <a:t> using </a:t>
            </a:r>
            <a:r>
              <a:rPr lang="en-US" sz="1100" kern="1200" dirty="0">
                <a:solidFill>
                  <a:schemeClr val="tx1"/>
                </a:solidFill>
                <a:effectLst/>
                <a:latin typeface="+mn-lt"/>
                <a:ea typeface="+mn-ea"/>
                <a:cs typeface="+mn-cs"/>
              </a:rPr>
              <a:t>the AWS Management Console. There is also an activity in this section that has you compare the advantages and disadvantages of running a database deployment on Amazon EC2, versus running it on Amazon Relational Database Service (RDS).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5 includes a hands-on AWS Lambda activity and section 6 includes a hands-on Elastic Beanstalk activity.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a:t>
            </a:r>
            <a:r>
              <a:rPr lang="en-US" sz="1100" b="1" kern="1200" dirty="0">
                <a:solidFill>
                  <a:schemeClr val="tx1"/>
                </a:solidFill>
                <a:effectLst/>
                <a:latin typeface="+mn-lt"/>
                <a:ea typeface="+mn-ea"/>
                <a:cs typeface="+mn-cs"/>
              </a:rPr>
              <a:t>knowledge check </a:t>
            </a:r>
            <a:r>
              <a:rPr lang="en-US" sz="1100" b="0" kern="1200" dirty="0">
                <a:solidFill>
                  <a:schemeClr val="tx1"/>
                </a:solidFill>
                <a:effectLst/>
                <a:latin typeface="+mn-lt"/>
                <a:ea typeface="+mn-ea"/>
                <a:cs typeface="+mn-cs"/>
              </a:rPr>
              <a:t>that</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will test your understanding of the key concepts that are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56536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54146"/>
          </a:xfrm>
        </p:spPr>
        <p:txBody>
          <a:bodyPr/>
          <a:lstStyle/>
          <a:p>
            <a:r>
              <a:rPr lang="en-US" sz="1100" dirty="0">
                <a:latin typeface="Calibri" panose="020F0502020204030204" pitchFamily="34" charset="0"/>
              </a:rPr>
              <a:t>When you create your EC2 instances, you have the option of passing </a:t>
            </a:r>
            <a:r>
              <a:rPr lang="en-US" sz="1100" b="1" dirty="0">
                <a:latin typeface="Calibri" panose="020F0502020204030204" pitchFamily="34" charset="0"/>
              </a:rPr>
              <a:t>user data </a:t>
            </a:r>
            <a:r>
              <a:rPr lang="en-US" sz="1100" dirty="0">
                <a:latin typeface="Calibri" panose="020F0502020204030204" pitchFamily="34" charset="0"/>
              </a:rPr>
              <a:t>to the instance. User data can automate the completion of installations and configurations at </a:t>
            </a:r>
            <a:r>
              <a:rPr lang="en-US" sz="1100" baseline="0" dirty="0">
                <a:latin typeface="Calibri" panose="020F0502020204030204" pitchFamily="34" charset="0"/>
              </a:rPr>
              <a:t>instance launch. For example, a user data script might </a:t>
            </a:r>
            <a:r>
              <a:rPr lang="en-US" sz="1100" dirty="0">
                <a:latin typeface="Calibri" panose="020F0502020204030204" pitchFamily="34" charset="0"/>
              </a:rPr>
              <a:t>patch and update the instance's operating system, fetch and install software</a:t>
            </a:r>
            <a:r>
              <a:rPr lang="en-US" sz="1100" baseline="0" dirty="0">
                <a:latin typeface="Calibri" panose="020F0502020204030204" pitchFamily="34" charset="0"/>
              </a:rPr>
              <a:t> license keys</a:t>
            </a:r>
            <a:r>
              <a:rPr lang="en-US" sz="1100" dirty="0">
                <a:latin typeface="Calibri" panose="020F0502020204030204" pitchFamily="34" charset="0"/>
              </a:rPr>
              <a:t>, or install additional software.</a:t>
            </a:r>
            <a:r>
              <a:rPr lang="en-US" sz="1100" baseline="0" dirty="0">
                <a:latin typeface="Calibri" panose="020F0502020204030204" pitchFamily="34" charset="0"/>
              </a:rPr>
              <a:t> </a:t>
            </a:r>
          </a:p>
          <a:p>
            <a:endParaRPr lang="en-US" sz="1100" dirty="0"/>
          </a:p>
          <a:p>
            <a:r>
              <a:rPr lang="en-US" sz="1100" dirty="0"/>
              <a:t>In the example user data script, you see a simple three-line </a:t>
            </a:r>
            <a:r>
              <a:rPr lang="en-US" sz="1100" b="1" dirty="0"/>
              <a:t>Linux</a:t>
            </a:r>
            <a:r>
              <a:rPr lang="en-US" sz="1100" dirty="0"/>
              <a:t> Bash shell script. The first line indicates that the script should be run by the Bash shell. The second line invokes the Yellowdog Updater, Modified (</a:t>
            </a:r>
            <a:r>
              <a:rPr lang="en-US" sz="1100" dirty="0">
                <a:latin typeface="Lucida Console" panose="020B0609040504020204" pitchFamily="49" charset="0"/>
              </a:rPr>
              <a:t>YUM)</a:t>
            </a:r>
            <a:r>
              <a:rPr lang="en-US" sz="1100" dirty="0"/>
              <a:t> utility, which is commonly used in many Linux distributions—such as Amazon Linux, CentOS, and Red Hat Linux—to retrieve software from an online repository and install it. In line two of the example, that command tells YUM to update all installed packages to the latest versions that are known to the software repository that it is configured to access. Line three of the script</a:t>
            </a:r>
            <a:r>
              <a:rPr lang="en-US" sz="1100" baseline="0" dirty="0"/>
              <a:t> </a:t>
            </a:r>
            <a:r>
              <a:rPr lang="en-US" sz="1100" dirty="0"/>
              <a:t>indicates that the </a:t>
            </a:r>
            <a:r>
              <a:rPr lang="en-US" sz="1100" dirty="0">
                <a:latin typeface="Lucida Console" panose="020B0609040504020204" pitchFamily="49" charset="0"/>
              </a:rPr>
              <a:t>Wget</a:t>
            </a:r>
            <a:r>
              <a:rPr lang="en-US" sz="1100" dirty="0"/>
              <a:t> utility should be installed. Wget is a common utility for downloading files from the web.</a:t>
            </a:r>
          </a:p>
          <a:p>
            <a:endParaRPr lang="en-US" sz="1100" dirty="0"/>
          </a:p>
          <a:p>
            <a:r>
              <a:rPr lang="en-US" sz="1100" dirty="0"/>
              <a:t>For a </a:t>
            </a:r>
            <a:r>
              <a:rPr lang="en-US" sz="1100" b="1" dirty="0"/>
              <a:t>Windows</a:t>
            </a:r>
            <a:r>
              <a:rPr lang="en-US" sz="1100" dirty="0"/>
              <a:t> instance, the user data script should be written in a format that is compatible with a Command Prompt window (batch commands) or with Windows PowerShell. See the </a:t>
            </a:r>
            <a:r>
              <a:rPr lang="en-US" sz="1100" dirty="0">
                <a:hlinkClick r:id="rId3"/>
              </a:rPr>
              <a:t>Windows User Data Scripts</a:t>
            </a:r>
            <a:r>
              <a:rPr lang="en-US" sz="1100" dirty="0"/>
              <a:t> documentation for details.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the EC2 instance is created</a:t>
            </a:r>
            <a:r>
              <a:rPr lang="en-US" sz="1100" b="1" dirty="0"/>
              <a:t>, the user data script will run with root privileges </a:t>
            </a:r>
            <a:r>
              <a:rPr lang="en-US" sz="1100" dirty="0"/>
              <a:t>during the final phases of the boot process. On Linux instances, it is run by the cloud-init service. On Windows instances, it is run by the EC2Config or EC2Launch utility. </a:t>
            </a:r>
            <a:r>
              <a:rPr lang="en-US" sz="1100" b="1" dirty="0"/>
              <a:t>By default, user data only runs the first time that the instance starts up</a:t>
            </a:r>
            <a:r>
              <a:rPr lang="en-US" sz="1100" dirty="0"/>
              <a:t>. However, if you would like your user data script to run every time the instance is booted, you can create a </a:t>
            </a:r>
            <a:r>
              <a:rPr lang="en-US" sz="1100" u="sng" kern="1200" dirty="0">
                <a:solidFill>
                  <a:schemeClr val="tx1"/>
                </a:solidFill>
                <a:effectLst/>
                <a:latin typeface="+mn-lt"/>
                <a:ea typeface="+mn-ea"/>
                <a:cs typeface="+mn-cs"/>
                <a:hlinkClick r:id="rId4"/>
              </a:rPr>
              <a:t>Multipurpose Internet Mail Extensions (MIME) multipart file</a:t>
            </a:r>
            <a:r>
              <a:rPr lang="en-US" sz="1100" kern="1200" dirty="0">
                <a:solidFill>
                  <a:schemeClr val="tx1"/>
                </a:solidFill>
                <a:effectLst/>
                <a:latin typeface="+mn-lt"/>
                <a:ea typeface="+mn-ea"/>
                <a:cs typeface="+mn-cs"/>
              </a:rPr>
              <a:t> </a:t>
            </a:r>
            <a:r>
              <a:rPr lang="en-US" sz="1100" dirty="0"/>
              <a:t>user data script (this process is not commonly done). </a:t>
            </a:r>
          </a:p>
        </p:txBody>
      </p:sp>
    </p:spTree>
    <p:extLst>
      <p:ext uri="{BB962C8B-B14F-4D97-AF65-F5344CB8AC3E}">
        <p14:creationId xmlns:p14="http://schemas.microsoft.com/office/powerpoint/2010/main" val="2590995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When you launch an EC2 instance, you can configure storage options. For example, you can configure the size of the root volume where the guest operating system is installed. You can also attach additional storage volumes when you launch the instance. Some AMIs are also configured to launch more than one storage volume by default to provide storage</a:t>
            </a:r>
            <a:r>
              <a:rPr lang="en-US" sz="1100" baseline="0" dirty="0"/>
              <a:t> that is</a:t>
            </a:r>
            <a:r>
              <a:rPr lang="en-US" sz="1100" dirty="0"/>
              <a:t> separate from the root volume. </a:t>
            </a:r>
          </a:p>
          <a:p>
            <a:endParaRPr lang="en-US" sz="1100" dirty="0"/>
          </a:p>
          <a:p>
            <a:r>
              <a:rPr lang="en-US" sz="1100" dirty="0"/>
              <a:t>For each volume that your instance will have, you can specify the size of the disks, the volume types, and whether the storage will be retained if the instance is terminated. You can also specify if encryption should be used.</a:t>
            </a:r>
          </a:p>
        </p:txBody>
      </p:sp>
    </p:spTree>
    <p:extLst>
      <p:ext uri="{BB962C8B-B14F-4D97-AF65-F5344CB8AC3E}">
        <p14:creationId xmlns:p14="http://schemas.microsoft.com/office/powerpoint/2010/main" val="2802811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54146"/>
          </a:xfrm>
        </p:spPr>
        <p:txBody>
          <a:bodyPr/>
          <a:lstStyle/>
          <a:p>
            <a:r>
              <a:rPr lang="en-US" sz="1100" b="1" dirty="0"/>
              <a:t>Amazon Elastic Block Store (Amazon EBS) </a:t>
            </a:r>
            <a:r>
              <a:rPr lang="en-US" sz="1100" dirty="0"/>
              <a:t>is an easy-to-use, high-performance </a:t>
            </a:r>
            <a:r>
              <a:rPr lang="en-US" sz="1100" b="1" dirty="0"/>
              <a:t>durable block storage </a:t>
            </a:r>
            <a:r>
              <a:rPr lang="en-US" sz="1100" dirty="0"/>
              <a:t>service that is designed to be used with Amazon EC2 for both throughput- and transaction-intensive workloads. With Amazon EBS, you can choose from four different volume types to balance the</a:t>
            </a:r>
            <a:r>
              <a:rPr lang="en-US" sz="1100" baseline="0" dirty="0"/>
              <a:t> </a:t>
            </a:r>
            <a:r>
              <a:rPr lang="en-US" sz="1100" dirty="0"/>
              <a:t>optimal price and performance. You can change volume types or increase volume size without disrupting your critical applications, so you can have cost-effective storage when you need it.</a:t>
            </a:r>
          </a:p>
          <a:p>
            <a:endParaRPr lang="en-US" sz="1100" dirty="0"/>
          </a:p>
          <a:p>
            <a:r>
              <a:rPr lang="en-US" sz="1100" b="1" dirty="0"/>
              <a:t>Amazon EC2 Instance Store </a:t>
            </a:r>
            <a:r>
              <a:rPr lang="en-US" sz="1100" dirty="0"/>
              <a:t>provides ephemeral, or temporary, block-level storage for your instance. This storage is located on disks that are physically attached to the host computer. Instance Store works well when you must temporarily store information that changes frequently, such as buffers, caches, scratch data, and other temporary content.</a:t>
            </a:r>
            <a:r>
              <a:rPr lang="en-US" sz="1100" baseline="0" dirty="0"/>
              <a:t> You can also use Instance Store</a:t>
            </a:r>
            <a:r>
              <a:rPr lang="en-US" sz="1100" dirty="0"/>
              <a:t> for data that is replicated across a fleet of instances, such as a load</a:t>
            </a:r>
            <a:r>
              <a:rPr lang="en-US" sz="1100" baseline="0" dirty="0"/>
              <a:t> </a:t>
            </a:r>
            <a:r>
              <a:rPr lang="en-US" sz="1100" dirty="0"/>
              <a:t>balanced pool of web servers. If the instances are stopped—either because of user error or a malfunction—the data on the instance store will be deleted.</a:t>
            </a:r>
          </a:p>
          <a:p>
            <a:endParaRPr lang="en-US" sz="1100" dirty="0"/>
          </a:p>
          <a:p>
            <a:r>
              <a:rPr lang="en-US" sz="1100" b="1" dirty="0"/>
              <a:t>Amazon Elastic File System (Amazon EFS)</a:t>
            </a:r>
            <a:r>
              <a:rPr lang="en-US" sz="1100" dirty="0"/>
              <a:t> provides a simple, scalable, fully managed elastic Network File System (NFS) file system for use with AWS Cloud services and on-premises resources. It is built to scale on-demand to petabytes without disrupting applications.</a:t>
            </a:r>
            <a:r>
              <a:rPr lang="en-US" sz="1100" baseline="0" dirty="0"/>
              <a:t> It </a:t>
            </a:r>
            <a:r>
              <a:rPr lang="en-US" sz="1100" dirty="0"/>
              <a:t>grows and shrinks automatically as you add and remove files, which reduces the need to provision and manage capacity to accommodate growth.</a:t>
            </a:r>
          </a:p>
          <a:p>
            <a:endParaRPr lang="en-US" sz="1100" dirty="0"/>
          </a:p>
          <a:p>
            <a:r>
              <a:rPr lang="en-US" sz="1100" b="1" dirty="0"/>
              <a:t>Amazon Simple Storage Service (Amazon S3) </a:t>
            </a:r>
            <a:r>
              <a:rPr lang="en-US" sz="1100" dirty="0"/>
              <a:t>is an object storage service that offers scalability, data availability, security, and performance. You</a:t>
            </a:r>
            <a:r>
              <a:rPr lang="en-US" sz="1100" baseline="0" dirty="0"/>
              <a:t> can s</a:t>
            </a:r>
            <a:r>
              <a:rPr lang="en-US" sz="1100" dirty="0"/>
              <a:t>tore and protect any amount of data for a variety of use cases, such as websites, mobile apps, backup and restore, archive, enterprise applications, Internet of Things (IoT)</a:t>
            </a:r>
            <a:r>
              <a:rPr lang="en-US" sz="1100" baseline="0" dirty="0"/>
              <a:t> </a:t>
            </a:r>
            <a:r>
              <a:rPr lang="en-US" sz="1100" dirty="0"/>
              <a:t>devices, and big data analytics.</a:t>
            </a:r>
          </a:p>
        </p:txBody>
      </p:sp>
    </p:spTree>
    <p:extLst>
      <p:ext uri="{BB962C8B-B14F-4D97-AF65-F5344CB8AC3E}">
        <p14:creationId xmlns:p14="http://schemas.microsoft.com/office/powerpoint/2010/main" val="2007577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66794"/>
          </a:xfrm>
        </p:spPr>
        <p:txBody>
          <a:bodyPr/>
          <a:lstStyle/>
          <a:p>
            <a:r>
              <a:rPr lang="en-US" sz="1100" dirty="0"/>
              <a:t>Here, you see two examples of how storage options could be configured for EC2 instances.</a:t>
            </a:r>
          </a:p>
          <a:p>
            <a:endParaRPr lang="en-US" sz="1100" dirty="0"/>
          </a:p>
          <a:p>
            <a:r>
              <a:rPr lang="en-US" sz="1100" dirty="0"/>
              <a:t>The</a:t>
            </a:r>
            <a:r>
              <a:rPr lang="en-US" sz="1100" b="1" dirty="0"/>
              <a:t> Instance 1 </a:t>
            </a:r>
            <a:r>
              <a:rPr lang="en-US" sz="1100" dirty="0"/>
              <a:t>example shows that the root volume—which contains the OS and possibly other data—is stored on Amazon EBS. This instance also has two attached volumes. One volume is a 500-GB Amazon EBS storage volume, and the other volume is an Instance Store volume. </a:t>
            </a:r>
            <a:r>
              <a:rPr lang="en-US" sz="1100" b="1" dirty="0"/>
              <a:t>If this instance was stopped and then started again</a:t>
            </a:r>
            <a:r>
              <a:rPr lang="en-US" sz="1100" dirty="0"/>
              <a:t>, the OS would survive and any data that was stored on either the 20-GB Amazon EBS volume or the 500-GB Amazon EBS volume would remain intact. However, any data that was stored on Ephemeral volume 1 would be permanently lost. </a:t>
            </a:r>
            <a:r>
              <a:rPr lang="en-US" sz="1100" b="0" i="0" kern="1200" dirty="0">
                <a:solidFill>
                  <a:schemeClr val="tx1"/>
                </a:solidFill>
                <a:effectLst/>
                <a:latin typeface="+mn-lt"/>
                <a:ea typeface="+mn-ea"/>
                <a:cs typeface="+mn-cs"/>
              </a:rPr>
              <a:t>Instance Store works well for temporarily storing information that changes frequently, such as buffers, caches, scratch data, and other temporary content.</a:t>
            </a:r>
            <a:endParaRPr lang="en-US" sz="1100" dirty="0"/>
          </a:p>
          <a:p>
            <a:endParaRPr lang="en-US" sz="1100" dirty="0"/>
          </a:p>
          <a:p>
            <a:r>
              <a:rPr lang="en-US" sz="1100" dirty="0"/>
              <a:t>The</a:t>
            </a:r>
            <a:r>
              <a:rPr lang="en-US" sz="1100" b="1" dirty="0"/>
              <a:t> Instance 2 </a:t>
            </a:r>
            <a:r>
              <a:rPr lang="en-US" sz="1100" dirty="0"/>
              <a:t>example shows that the root volume is on an instance store (Ephemeral volume 2). </a:t>
            </a:r>
            <a:r>
              <a:rPr lang="en-US" sz="1100" b="1" dirty="0"/>
              <a:t>An instance with an Instance Store root volume cannot be stopped by an Amazon EC2 API call.</a:t>
            </a:r>
            <a:r>
              <a:rPr lang="en-US" sz="1100" b="1" baseline="0" dirty="0"/>
              <a:t> I</a:t>
            </a:r>
            <a:r>
              <a:rPr lang="en-US" sz="1100" b="1" dirty="0"/>
              <a:t>t can only be terminated. </a:t>
            </a:r>
            <a:r>
              <a:rPr lang="en-US" sz="1100" dirty="0"/>
              <a:t>However, it could be stopped from within the instance's OS (for example, by issuing a shutdown command)—or it could stop because of OS or disk failure—which</a:t>
            </a:r>
            <a:r>
              <a:rPr lang="en-US" sz="1100" baseline="0" dirty="0"/>
              <a:t> </a:t>
            </a:r>
            <a:r>
              <a:rPr lang="en-US" sz="1100" dirty="0"/>
              <a:t>would cause the</a:t>
            </a:r>
            <a:r>
              <a:rPr lang="en-US" sz="1100" baseline="0" dirty="0"/>
              <a:t> instance</a:t>
            </a:r>
            <a:r>
              <a:rPr lang="en-US" sz="1100" dirty="0"/>
              <a:t> to be terminated. If the instance was terminated,</a:t>
            </a:r>
            <a:r>
              <a:rPr lang="en-US" sz="1100" b="0" dirty="0"/>
              <a:t> </a:t>
            </a:r>
            <a:r>
              <a:rPr lang="en-US" sz="1100" dirty="0"/>
              <a:t>all the data that was stored on Ephemeral volume 2 would be lost, including the OS. You would not be able to start the instance again. Therefore, do not rely on Instance Store for valuable, long-term data. Instead, use more durable data storage, such as Amazon EBS, Amazon EFS, or Amazon S3. </a:t>
            </a:r>
          </a:p>
          <a:p>
            <a:endParaRPr lang="en-US" sz="1100" dirty="0"/>
          </a:p>
          <a:p>
            <a:r>
              <a:rPr lang="en-US" sz="1100" dirty="0"/>
              <a:t>If </a:t>
            </a:r>
            <a:r>
              <a:rPr lang="en-US" sz="1100" b="0" i="0" kern="1200" dirty="0">
                <a:solidFill>
                  <a:schemeClr val="tx1"/>
                </a:solidFill>
                <a:effectLst/>
                <a:latin typeface="+mn-lt"/>
                <a:ea typeface="+mn-ea"/>
                <a:cs typeface="+mn-cs"/>
              </a:rPr>
              <a:t>an instance </a:t>
            </a:r>
            <a:r>
              <a:rPr lang="en-US" sz="1100" b="0" i="1" kern="1200" dirty="0">
                <a:solidFill>
                  <a:schemeClr val="tx1"/>
                </a:solidFill>
                <a:effectLst/>
                <a:latin typeface="+mn-lt"/>
                <a:ea typeface="+mn-ea"/>
                <a:cs typeface="+mn-cs"/>
              </a:rPr>
              <a:t>reboots</a:t>
            </a:r>
            <a:r>
              <a:rPr lang="en-US" sz="1100" b="0" i="0" kern="1200" dirty="0">
                <a:solidFill>
                  <a:schemeClr val="tx1"/>
                </a:solidFill>
                <a:effectLst/>
                <a:latin typeface="+mn-lt"/>
                <a:ea typeface="+mn-ea"/>
                <a:cs typeface="+mn-cs"/>
              </a:rPr>
              <a:t> (intentionally or unintentionally), data on the instance store root volume does persist. </a:t>
            </a:r>
          </a:p>
        </p:txBody>
      </p:sp>
    </p:spTree>
    <p:extLst>
      <p:ext uri="{BB962C8B-B14F-4D97-AF65-F5344CB8AC3E}">
        <p14:creationId xmlns:p14="http://schemas.microsoft.com/office/powerpoint/2010/main" val="221732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tag is a label that you assign to an AWS resource. Each tag consists of a </a:t>
            </a:r>
            <a:r>
              <a:rPr lang="en-US" sz="1100" i="1" dirty="0"/>
              <a:t>key</a:t>
            </a:r>
            <a:r>
              <a:rPr lang="en-US" sz="1100" dirty="0"/>
              <a:t> and an optional </a:t>
            </a:r>
            <a:r>
              <a:rPr lang="en-US" sz="1100" i="1" dirty="0"/>
              <a:t>value</a:t>
            </a:r>
            <a:r>
              <a:rPr lang="en-US" sz="1100" dirty="0"/>
              <a:t>, both of which you define. Tags enable you to categorize AWS resources,</a:t>
            </a:r>
            <a:r>
              <a:rPr lang="en-US" sz="1100" baseline="0" dirty="0"/>
              <a:t> </a:t>
            </a:r>
            <a:r>
              <a:rPr lang="en-US" sz="1100" dirty="0"/>
              <a:t>such as EC2 instances, in different ways. For example, you might tag instances by purpose, owner, or environment. </a:t>
            </a: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Tagging is how you can attach metadata to an EC2 instance. </a:t>
            </a: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Tag keys and tag values are case-sensitive. For example, a commonly used tag for EC2 instances is</a:t>
            </a:r>
            <a:r>
              <a:rPr lang="en-US" sz="1100" baseline="0" dirty="0"/>
              <a:t> </a:t>
            </a:r>
            <a:r>
              <a:rPr lang="en-US" sz="1100" dirty="0"/>
              <a:t>a tag key that is called </a:t>
            </a:r>
            <a:r>
              <a:rPr lang="en-US" sz="1100" i="1" dirty="0"/>
              <a:t>Name</a:t>
            </a:r>
            <a:r>
              <a:rPr lang="en-US" sz="1100" dirty="0"/>
              <a:t> and a tag value that describes the instance, such as </a:t>
            </a:r>
            <a:r>
              <a:rPr lang="en-US" sz="1100" i="1" dirty="0"/>
              <a:t>My Web Server</a:t>
            </a:r>
            <a:r>
              <a:rPr lang="en-US" sz="1100" dirty="0"/>
              <a:t>. The </a:t>
            </a:r>
            <a:r>
              <a:rPr lang="en-US" sz="1100" i="1" dirty="0"/>
              <a:t>Name</a:t>
            </a:r>
            <a:r>
              <a:rPr lang="en-US" sz="1100" dirty="0"/>
              <a:t> tag is exposed by default in the Amazon EC2 console </a:t>
            </a:r>
            <a:r>
              <a:rPr lang="en-US" sz="1100" b="1" dirty="0"/>
              <a:t>Instances</a:t>
            </a:r>
            <a:r>
              <a:rPr lang="en-US" sz="1100" dirty="0"/>
              <a:t> page. However, if you create a key that is called </a:t>
            </a:r>
            <a:r>
              <a:rPr lang="en-US" sz="1100" i="1" dirty="0"/>
              <a:t>name</a:t>
            </a:r>
            <a:r>
              <a:rPr lang="en-US" sz="1100" dirty="0"/>
              <a:t> (with lower-case </a:t>
            </a:r>
            <a:r>
              <a:rPr lang="en-US" sz="1100" i="1" dirty="0"/>
              <a:t>n</a:t>
            </a:r>
            <a:r>
              <a:rPr lang="en-US" sz="1100" dirty="0"/>
              <a:t>), it will not appear in the </a:t>
            </a:r>
            <a:r>
              <a:rPr lang="en-US" sz="1100" b="1" dirty="0"/>
              <a:t>Name</a:t>
            </a:r>
            <a:r>
              <a:rPr lang="en-US" sz="1100" dirty="0"/>
              <a:t> column for the list of instances (though it will still appear in the instance details panel in the </a:t>
            </a:r>
            <a:r>
              <a:rPr lang="en-US" sz="1100" b="1" i="0" dirty="0"/>
              <a:t>Tags</a:t>
            </a:r>
            <a:r>
              <a:rPr lang="en-US" sz="1100" dirty="0"/>
              <a:t> tab).</a:t>
            </a:r>
            <a:endParaRPr lang="en-US" sz="1100" dirty="0">
              <a:hlinkClick r:id="rId3"/>
            </a:endParaRP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a best practice to develop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tagging strategies</a:t>
            </a:r>
            <a:r>
              <a:rPr lang="en-US" sz="1100" dirty="0"/>
              <a:t>. Using a consistent set of tag keys makes it easier for you to manage your resources. You can also search and filter the resources based on the tags that you add.</a:t>
            </a:r>
          </a:p>
          <a:p>
            <a:endParaRPr lang="en-US" sz="1100" dirty="0"/>
          </a:p>
        </p:txBody>
      </p:sp>
    </p:spTree>
    <p:extLst>
      <p:ext uri="{BB962C8B-B14F-4D97-AF65-F5344CB8AC3E}">
        <p14:creationId xmlns:p14="http://schemas.microsoft.com/office/powerpoint/2010/main" val="1484034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0762"/>
          </a:xfrm>
        </p:spPr>
        <p:txBody>
          <a:bodyPr/>
          <a:lstStyle/>
          <a:p>
            <a:r>
              <a:rPr lang="en-US" sz="1100" b="0" i="0" kern="1200" dirty="0">
                <a:solidFill>
                  <a:schemeClr val="tx1"/>
                </a:solidFill>
                <a:effectLst/>
                <a:latin typeface="+mn-lt"/>
                <a:ea typeface="+mn-ea"/>
                <a:cs typeface="+mn-cs"/>
              </a:rPr>
              <a:t>A </a:t>
            </a:r>
            <a:r>
              <a:rPr lang="en-US" sz="1100" b="1" kern="1200" dirty="0">
                <a:solidFill>
                  <a:schemeClr val="tx1"/>
                </a:solidFill>
                <a:effectLst/>
                <a:latin typeface="+mn-lt"/>
                <a:ea typeface="+mn-ea"/>
                <a:cs typeface="+mn-cs"/>
              </a:rPr>
              <a:t>security group </a:t>
            </a:r>
            <a:r>
              <a:rPr lang="en-US" sz="1100" b="0" i="0" kern="1200" dirty="0">
                <a:solidFill>
                  <a:schemeClr val="tx1"/>
                </a:solidFill>
                <a:effectLst/>
                <a:latin typeface="+mn-lt"/>
                <a:ea typeface="+mn-ea"/>
                <a:cs typeface="+mn-cs"/>
              </a:rPr>
              <a:t>acts as a virtual firewall that controls network traffic for one or more instances. When you launch an instance, you can specify one or more security groups; otherwise, the default security group is used. </a:t>
            </a:r>
          </a:p>
          <a:p>
            <a:endParaRPr lang="en-US" sz="1100" dirty="0"/>
          </a:p>
          <a:p>
            <a:r>
              <a:rPr lang="en-US" sz="1100" b="0" i="0" kern="1200" dirty="0">
                <a:solidFill>
                  <a:schemeClr val="tx1"/>
                </a:solidFill>
                <a:effectLst/>
                <a:latin typeface="+mn-lt"/>
                <a:ea typeface="+mn-ea"/>
                <a:cs typeface="+mn-cs"/>
              </a:rPr>
              <a:t>You can add </a:t>
            </a:r>
            <a:r>
              <a:rPr lang="en-US" sz="1100" b="1" i="0" kern="1200" dirty="0">
                <a:solidFill>
                  <a:schemeClr val="tx1"/>
                </a:solidFill>
                <a:effectLst/>
                <a:latin typeface="+mn-lt"/>
                <a:ea typeface="+mn-ea"/>
                <a:cs typeface="+mn-cs"/>
              </a:rPr>
              <a:t>rules</a:t>
            </a:r>
            <a:r>
              <a:rPr lang="en-US" sz="1100" b="0" i="0" kern="1200" dirty="0">
                <a:solidFill>
                  <a:schemeClr val="tx1"/>
                </a:solidFill>
                <a:effectLst/>
                <a:latin typeface="+mn-lt"/>
                <a:ea typeface="+mn-ea"/>
                <a:cs typeface="+mn-cs"/>
              </a:rPr>
              <a:t> to each security group</a:t>
            </a:r>
            <a:r>
              <a:rPr lang="en-US" sz="1100" dirty="0"/>
              <a:t>. R</a:t>
            </a:r>
            <a:r>
              <a:rPr lang="en-US" sz="1100" b="0" i="0" kern="1200" dirty="0">
                <a:solidFill>
                  <a:schemeClr val="tx1"/>
                </a:solidFill>
                <a:effectLst/>
                <a:latin typeface="+mn-lt"/>
                <a:ea typeface="+mn-ea"/>
                <a:cs typeface="+mn-cs"/>
              </a:rPr>
              <a:t>ules allow traffic to or from its associated instances. You can modify the rules for a security group at any time, and the new rules will be automatically applied to all instances that are associated with the security group. When AWS decides whether to allow traffic to reach an instance, all the rules from all the security groups that are associated with the instance are evaluated. When you launch an instance in a virtual private cloud (VPC), you must either create a new security group or use one that already exists in that VPC. After you launch an instance, you can change its security groups. </a:t>
            </a:r>
          </a:p>
          <a:p>
            <a:endParaRPr lang="en-US" sz="1100" b="0" i="0" kern="1200" dirty="0">
              <a:solidFill>
                <a:schemeClr val="tx1"/>
              </a:solidFill>
              <a:effectLst/>
              <a:latin typeface="+mn-lt"/>
              <a:ea typeface="+mn-ea"/>
              <a:cs typeface="+mn-cs"/>
            </a:endParaRPr>
          </a:p>
          <a:p>
            <a:r>
              <a:rPr lang="en-US" sz="1100" dirty="0"/>
              <a:t>When you </a:t>
            </a:r>
            <a:r>
              <a:rPr lang="en-US" sz="1100" b="1" dirty="0"/>
              <a:t>define a rule</a:t>
            </a:r>
            <a:r>
              <a:rPr lang="en-US" sz="1100" dirty="0"/>
              <a:t>, you can specify the allowable source of the network communication (inbound rules) or destination (outbound rules). The </a:t>
            </a:r>
            <a:r>
              <a:rPr lang="en-US" sz="1100" b="1" dirty="0"/>
              <a:t>source</a:t>
            </a:r>
            <a:r>
              <a:rPr lang="en-US" sz="1100" dirty="0"/>
              <a:t> can be an IP address, an IP address range, another security group, a gateway VPC endpoint, or anywhere</a:t>
            </a:r>
            <a:r>
              <a:rPr lang="en-US" sz="1100" baseline="0" dirty="0"/>
              <a:t> (which</a:t>
            </a:r>
            <a:r>
              <a:rPr lang="en-US" sz="1100" dirty="0"/>
              <a:t> means</a:t>
            </a:r>
            <a:r>
              <a:rPr lang="en-US" sz="1100" baseline="0" dirty="0"/>
              <a:t> that</a:t>
            </a:r>
            <a:r>
              <a:rPr lang="en-US" sz="1100" dirty="0"/>
              <a:t> all sources will be allowed). By default, a </a:t>
            </a:r>
            <a:r>
              <a:rPr lang="en-US" sz="1100" b="1" dirty="0"/>
              <a:t>security group</a:t>
            </a:r>
            <a:r>
              <a:rPr lang="en-US" sz="1100" dirty="0"/>
              <a:t> includes an </a:t>
            </a:r>
            <a:r>
              <a:rPr lang="en-US" sz="1100" b="1" dirty="0"/>
              <a:t>outbound rule</a:t>
            </a:r>
            <a:r>
              <a:rPr lang="en-US" sz="1100" dirty="0"/>
              <a:t> that allows all </a:t>
            </a:r>
            <a:r>
              <a:rPr lang="en-US" sz="1100" b="1" dirty="0"/>
              <a:t>outbound</a:t>
            </a:r>
            <a:r>
              <a:rPr lang="en-US" sz="1100" dirty="0"/>
              <a:t> traffic. You can remove the </a:t>
            </a:r>
            <a:r>
              <a:rPr lang="en-US" sz="1100" b="1" dirty="0"/>
              <a:t>rule</a:t>
            </a:r>
            <a:r>
              <a:rPr lang="en-US" sz="1100" dirty="0"/>
              <a:t> and add </a:t>
            </a:r>
            <a:r>
              <a:rPr lang="en-US" sz="1100" b="1" dirty="0"/>
              <a:t>outbound rules</a:t>
            </a:r>
            <a:r>
              <a:rPr lang="en-US" sz="1100" dirty="0"/>
              <a:t> that only allow specific </a:t>
            </a:r>
            <a:r>
              <a:rPr lang="en-US" sz="1100" b="1" dirty="0"/>
              <a:t>outbound</a:t>
            </a:r>
            <a:r>
              <a:rPr lang="en-US" sz="1100" dirty="0"/>
              <a:t> traffic. If your </a:t>
            </a:r>
            <a:r>
              <a:rPr lang="en-US" sz="1100" b="1" dirty="0"/>
              <a:t>security group</a:t>
            </a:r>
            <a:r>
              <a:rPr lang="en-US" sz="1100" dirty="0"/>
              <a:t> has no </a:t>
            </a:r>
            <a:r>
              <a:rPr lang="en-US" sz="1100" b="1" dirty="0"/>
              <a:t>outbound rules</a:t>
            </a:r>
            <a:r>
              <a:rPr lang="en-US" sz="1100" dirty="0"/>
              <a:t>, no </a:t>
            </a:r>
            <a:r>
              <a:rPr lang="en-US" sz="1100" b="1" dirty="0"/>
              <a:t>outbound</a:t>
            </a:r>
            <a:r>
              <a:rPr lang="en-US" sz="1100" dirty="0"/>
              <a:t> traffic that originates from your instance is allowed.</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In the example rule</a:t>
            </a:r>
            <a:r>
              <a:rPr lang="en-US" sz="1100" b="0" i="0" kern="1200" dirty="0">
                <a:solidFill>
                  <a:schemeClr val="tx1"/>
                </a:solidFill>
                <a:effectLst/>
                <a:latin typeface="+mn-lt"/>
                <a:ea typeface="+mn-ea"/>
                <a:cs typeface="+mn-cs"/>
              </a:rPr>
              <a:t>, the rule allows Secure Shell (SSH) traffic over Transmission Control Protocol (TCP) port 22</a:t>
            </a:r>
            <a:r>
              <a:rPr lang="en-US" sz="1100" b="0" i="0" kern="1200" baseline="0" dirty="0">
                <a:solidFill>
                  <a:schemeClr val="tx1"/>
                </a:solidFill>
                <a:effectLst/>
                <a:latin typeface="+mn-lt"/>
                <a:ea typeface="+mn-ea"/>
                <a:cs typeface="+mn-cs"/>
              </a:rPr>
              <a:t> if the </a:t>
            </a:r>
            <a:r>
              <a:rPr lang="en-US" sz="1100" b="0" i="0" kern="1200" dirty="0">
                <a:solidFill>
                  <a:schemeClr val="tx1"/>
                </a:solidFill>
                <a:effectLst/>
                <a:latin typeface="+mn-lt"/>
                <a:ea typeface="+mn-ea"/>
                <a:cs typeface="+mn-cs"/>
              </a:rPr>
              <a:t>source of the request is </a:t>
            </a:r>
            <a:r>
              <a:rPr lang="en-US" sz="1100" b="0" i="1" kern="1200" dirty="0">
                <a:solidFill>
                  <a:schemeClr val="tx1"/>
                </a:solidFill>
                <a:effectLst/>
                <a:latin typeface="+mn-lt"/>
                <a:ea typeface="+mn-ea"/>
                <a:cs typeface="+mn-cs"/>
              </a:rPr>
              <a:t>My IP</a:t>
            </a:r>
            <a:r>
              <a:rPr lang="en-US" sz="1100" b="0" i="0" kern="1200" dirty="0">
                <a:solidFill>
                  <a:schemeClr val="tx1"/>
                </a:solidFill>
                <a:effectLst/>
                <a:latin typeface="+mn-lt"/>
                <a:ea typeface="+mn-ea"/>
                <a:cs typeface="+mn-cs"/>
              </a:rPr>
              <a:t>. The </a:t>
            </a:r>
            <a:r>
              <a:rPr lang="en-US" sz="1100" b="0" i="1" kern="1200" dirty="0">
                <a:solidFill>
                  <a:schemeClr val="tx1"/>
                </a:solidFill>
                <a:effectLst/>
                <a:latin typeface="+mn-lt"/>
                <a:ea typeface="+mn-ea"/>
                <a:cs typeface="+mn-cs"/>
              </a:rPr>
              <a:t>My IP </a:t>
            </a:r>
            <a:r>
              <a:rPr lang="en-US" sz="1100" b="0" i="0" kern="1200" dirty="0">
                <a:solidFill>
                  <a:schemeClr val="tx1"/>
                </a:solidFill>
                <a:effectLst/>
                <a:latin typeface="+mn-lt"/>
                <a:ea typeface="+mn-ea"/>
                <a:cs typeface="+mn-cs"/>
              </a:rPr>
              <a:t>IP address is calculated by determining what IP address you are currently connected to the AWS Cloud from when you define the rule. </a:t>
            </a:r>
          </a:p>
          <a:p>
            <a:endParaRPr lang="en-US" sz="1100" dirty="0"/>
          </a:p>
          <a:p>
            <a:r>
              <a:rPr lang="en-US" sz="1100" dirty="0"/>
              <a:t>Network access control lists (network ACLs) can also be used are firewalls to protect subnets in a VPC.</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3969685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81578"/>
          </a:xfrm>
        </p:spPr>
        <p:txBody>
          <a:bodyPr/>
          <a:lstStyle/>
          <a:p>
            <a:r>
              <a:rPr lang="en-US" sz="1100" dirty="0"/>
              <a:t>After you specify all the required configurations to launch an EC2 instance, and after you customize any optional EC2 launch wizard configuration settings, you are presented with a </a:t>
            </a:r>
            <a:r>
              <a:rPr lang="en-US" sz="1100" b="1" dirty="0"/>
              <a:t>Review Instance Launch </a:t>
            </a:r>
            <a:r>
              <a:rPr lang="en-US" sz="1100" dirty="0"/>
              <a:t>window. If you then choose </a:t>
            </a:r>
            <a:r>
              <a:rPr lang="en-US" sz="1100" b="1" dirty="0"/>
              <a:t>Launch</a:t>
            </a:r>
            <a:r>
              <a:rPr lang="en-US" sz="1100" dirty="0"/>
              <a:t>, a dialog asks you to choose an existing key pair, proceed without a key pair, or create a new key pair before you can choose </a:t>
            </a:r>
            <a:r>
              <a:rPr lang="en-US" sz="1100" b="1" dirty="0"/>
              <a:t>Launch Instances </a:t>
            </a:r>
            <a:r>
              <a:rPr lang="en-US" sz="1100" b="0" dirty="0"/>
              <a:t>and</a:t>
            </a:r>
            <a:r>
              <a:rPr lang="en-US" sz="1100" dirty="0"/>
              <a:t> create the EC2 instance.</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Amazon EC2 uses public–key cryptography to encrypt and decrypt login information. The technology uses a</a:t>
            </a:r>
            <a:r>
              <a:rPr lang="en-US" sz="1100" b="1" i="0" kern="1200" dirty="0">
                <a:solidFill>
                  <a:schemeClr val="tx1"/>
                </a:solidFill>
                <a:effectLst/>
                <a:ea typeface="+mn-ea"/>
                <a:cs typeface="+mn-cs"/>
              </a:rPr>
              <a:t> public key</a:t>
            </a:r>
            <a:r>
              <a:rPr lang="en-US" sz="1100" b="0" i="0" kern="1200" dirty="0">
                <a:solidFill>
                  <a:schemeClr val="tx1"/>
                </a:solidFill>
                <a:effectLst/>
                <a:ea typeface="+mn-ea"/>
                <a:cs typeface="+mn-cs"/>
              </a:rPr>
              <a:t> to encrypt a piece of data, and then the recipient uses the private key to decrypt the data. The public and private keys are known as a </a:t>
            </a:r>
            <a:r>
              <a:rPr lang="en-US" sz="1100" b="1" kern="1200" dirty="0">
                <a:solidFill>
                  <a:schemeClr val="tx1"/>
                </a:solidFill>
                <a:effectLst/>
                <a:ea typeface="+mn-ea"/>
                <a:cs typeface="+mn-cs"/>
              </a:rPr>
              <a:t>key pair</a:t>
            </a:r>
            <a:r>
              <a:rPr lang="en-US" sz="1100" b="0" i="0" kern="1200" dirty="0">
                <a:solidFill>
                  <a:schemeClr val="tx1"/>
                </a:solidFill>
                <a:effectLst/>
                <a:ea typeface="+mn-ea"/>
                <a:cs typeface="+mn-cs"/>
              </a:rPr>
              <a:t>. Public-key cryptography enables you to securely access your instances by using a private key instead of a password.</a:t>
            </a:r>
          </a:p>
          <a:p>
            <a:endParaRPr lang="en-US" sz="1100" dirty="0"/>
          </a:p>
          <a:p>
            <a:r>
              <a:rPr lang="en-US" sz="1100" dirty="0"/>
              <a:t>When you launch an instance, you specify a key pair. You can specify an existing key pair or a new key pair that you create at launch. If you create a new key pair, download it and save it in a safe location. This opportunity is the only chance you get to save the private key file. </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a:p>
            <a:r>
              <a:rPr lang="en-US" sz="1100" dirty="0"/>
              <a:t>To connect </a:t>
            </a:r>
            <a:r>
              <a:rPr lang="en-US" sz="1100" i="1" dirty="0"/>
              <a:t>to</a:t>
            </a:r>
            <a:r>
              <a:rPr lang="en-US" sz="1100" dirty="0"/>
              <a:t> a </a:t>
            </a:r>
            <a:r>
              <a:rPr lang="en-US" sz="1100" b="1" dirty="0"/>
              <a:t>Windows</a:t>
            </a:r>
            <a:r>
              <a:rPr lang="en-US" sz="1100" dirty="0"/>
              <a:t> instance, use the private key to obtain the administrator password,</a:t>
            </a:r>
            <a:r>
              <a:rPr lang="en-US" sz="1100" baseline="0" dirty="0"/>
              <a:t> </a:t>
            </a:r>
            <a:r>
              <a:rPr lang="en-US" sz="1100" dirty="0"/>
              <a:t>and then log in to the EC2 instance's Windows Desktop by</a:t>
            </a:r>
            <a:r>
              <a:rPr lang="en-US" sz="1100" baseline="0" dirty="0"/>
              <a:t> </a:t>
            </a:r>
            <a:r>
              <a:rPr lang="en-US" sz="1100" dirty="0"/>
              <a:t>using Remote</a:t>
            </a:r>
            <a:r>
              <a:rPr lang="en-US" sz="1100" baseline="0" dirty="0"/>
              <a:t> Desktop Protocol (</a:t>
            </a:r>
            <a:r>
              <a:rPr lang="en-US" sz="1100" dirty="0"/>
              <a:t>RDP). To establish an SSH connection </a:t>
            </a:r>
            <a:r>
              <a:rPr lang="en-US" sz="1100" i="1" dirty="0"/>
              <a:t>from</a:t>
            </a:r>
            <a:r>
              <a:rPr lang="en-US" sz="1100" dirty="0"/>
              <a:t> a Windows machine to an Amazon EC2 instance, you can use a tool such as PuTTY, which will require the same private key.</a:t>
            </a:r>
          </a:p>
          <a:p>
            <a:endParaRPr lang="en-US" sz="1100" dirty="0"/>
          </a:p>
          <a:p>
            <a:r>
              <a:rPr lang="en-US" sz="1100" b="0" i="0" kern="1200" dirty="0">
                <a:solidFill>
                  <a:schemeClr val="tx1"/>
                </a:solidFill>
                <a:effectLst/>
                <a:ea typeface="+mn-ea"/>
                <a:cs typeface="+mn-cs"/>
              </a:rPr>
              <a:t>With </a:t>
            </a:r>
            <a:r>
              <a:rPr lang="en-US" sz="1100" b="1" i="0" kern="1200" dirty="0">
                <a:solidFill>
                  <a:schemeClr val="tx1"/>
                </a:solidFill>
                <a:effectLst/>
                <a:ea typeface="+mn-ea"/>
                <a:cs typeface="+mn-cs"/>
              </a:rPr>
              <a:t>Linux</a:t>
            </a:r>
            <a:r>
              <a:rPr lang="en-US" sz="1100" b="0" i="0" kern="1200" dirty="0">
                <a:solidFill>
                  <a:schemeClr val="tx1"/>
                </a:solidFill>
                <a:effectLst/>
                <a:ea typeface="+mn-ea"/>
                <a:cs typeface="+mn-cs"/>
              </a:rPr>
              <a:t> instances, at boot time, the </a:t>
            </a:r>
            <a:r>
              <a:rPr lang="en-US" sz="1100" b="1" i="0" kern="1200" dirty="0">
                <a:solidFill>
                  <a:schemeClr val="tx1"/>
                </a:solidFill>
                <a:effectLst/>
                <a:ea typeface="+mn-ea"/>
                <a:cs typeface="+mn-cs"/>
              </a:rPr>
              <a:t>public key</a:t>
            </a:r>
            <a:r>
              <a:rPr lang="en-US" sz="1100" b="0" i="0" kern="1200" dirty="0">
                <a:solidFill>
                  <a:schemeClr val="tx1"/>
                </a:solidFill>
                <a:effectLst/>
                <a:ea typeface="+mn-ea"/>
                <a:cs typeface="+mn-cs"/>
              </a:rPr>
              <a:t> content is placed on the instance. </a:t>
            </a:r>
            <a:r>
              <a:rPr lang="en-US" sz="1100" dirty="0"/>
              <a:t>A</a:t>
            </a:r>
            <a:r>
              <a:rPr lang="en-US" sz="1100" b="0" i="0" kern="1200" dirty="0">
                <a:solidFill>
                  <a:schemeClr val="tx1"/>
                </a:solidFill>
                <a:effectLst/>
                <a:ea typeface="+mn-ea"/>
                <a:cs typeface="+mn-cs"/>
              </a:rPr>
              <a:t>n entry is created in within </a:t>
            </a:r>
            <a:r>
              <a:rPr lang="en-US" sz="1100" b="0" i="0" kern="1200" dirty="0">
                <a:solidFill>
                  <a:schemeClr val="tx1"/>
                </a:solidFill>
                <a:effectLst/>
                <a:latin typeface="Lucida Console" panose="020B0609040504020204" pitchFamily="49" charset="0"/>
              </a:rPr>
              <a:t>~/.ssh/authorized_keys</a:t>
            </a:r>
            <a:r>
              <a:rPr lang="en-US" sz="1100" b="0" i="0" kern="1200" dirty="0">
                <a:solidFill>
                  <a:schemeClr val="tx1"/>
                </a:solidFill>
                <a:effectLst/>
                <a:ea typeface="+mn-ea"/>
                <a:cs typeface="+mn-cs"/>
              </a:rPr>
              <a:t>. To log in to your Linux instance (for example, by using SSH), you must provide the </a:t>
            </a:r>
            <a:r>
              <a:rPr lang="en-US" sz="1100" b="1" i="0" kern="1200" dirty="0">
                <a:solidFill>
                  <a:schemeClr val="tx1"/>
                </a:solidFill>
                <a:effectLst/>
                <a:ea typeface="+mn-ea"/>
                <a:cs typeface="+mn-cs"/>
              </a:rPr>
              <a:t>private key </a:t>
            </a:r>
            <a:r>
              <a:rPr lang="en-US" sz="1100" b="0" i="0" kern="1200" dirty="0">
                <a:solidFill>
                  <a:schemeClr val="tx1"/>
                </a:solidFill>
                <a:effectLst/>
                <a:ea typeface="+mn-ea"/>
                <a:cs typeface="+mn-cs"/>
              </a:rPr>
              <a:t>when you establish the connection. </a:t>
            </a:r>
          </a:p>
          <a:p>
            <a:endParaRPr lang="en-US" sz="1100" dirty="0"/>
          </a:p>
        </p:txBody>
      </p:sp>
    </p:spTree>
    <p:extLst>
      <p:ext uri="{BB962C8B-B14F-4D97-AF65-F5344CB8AC3E}">
        <p14:creationId xmlns:p14="http://schemas.microsoft.com/office/powerpoint/2010/main" val="245680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you choose </a:t>
            </a:r>
            <a:r>
              <a:rPr lang="en-US" sz="1100" b="1" dirty="0"/>
              <a:t>Launch Instances </a:t>
            </a:r>
            <a:r>
              <a:rPr lang="en-US" sz="1100" dirty="0"/>
              <a:t>and then choose </a:t>
            </a:r>
            <a:r>
              <a:rPr lang="en-US" sz="1100" b="1" dirty="0"/>
              <a:t>View Instances,</a:t>
            </a:r>
            <a:r>
              <a:rPr lang="en-US" sz="1100" dirty="0"/>
              <a:t> you will be presented with a screen that looks similar to the example. </a:t>
            </a:r>
          </a:p>
          <a:p>
            <a:endParaRPr lang="en-US" sz="1100" dirty="0"/>
          </a:p>
          <a:p>
            <a:r>
              <a:rPr lang="en-US" sz="1100" dirty="0"/>
              <a:t>Many of the settings that you specified during launch are visible in the </a:t>
            </a:r>
            <a:r>
              <a:rPr lang="en-US" sz="1100" b="1" i="0" dirty="0"/>
              <a:t>Description</a:t>
            </a:r>
            <a:r>
              <a:rPr lang="en-US" sz="1100" dirty="0"/>
              <a:t> panel. </a:t>
            </a:r>
          </a:p>
          <a:p>
            <a:endParaRPr lang="en-US" sz="1100" dirty="0"/>
          </a:p>
          <a:p>
            <a:r>
              <a:rPr lang="en-US" sz="1100" dirty="0"/>
              <a:t>Information about the available</a:t>
            </a:r>
            <a:r>
              <a:rPr lang="en-US" sz="1100" baseline="0" dirty="0"/>
              <a:t> </a:t>
            </a:r>
            <a:r>
              <a:rPr lang="en-US" sz="1100" dirty="0"/>
              <a:t>instance includes IP address and DNS address information, the instance type, the unique instance ID that was assigned to the instance, the AMI ID of</a:t>
            </a:r>
            <a:r>
              <a:rPr lang="en-US" sz="1100" baseline="0" dirty="0"/>
              <a:t> the AMI that you used to launch the instance</a:t>
            </a:r>
            <a:r>
              <a:rPr lang="en-US" sz="1100" dirty="0"/>
              <a:t>, the VPC ID, the subnet ID, and more. </a:t>
            </a:r>
          </a:p>
          <a:p>
            <a:endParaRPr lang="en-US" sz="1100" dirty="0"/>
          </a:p>
          <a:p>
            <a:r>
              <a:rPr lang="en-US" sz="1100" dirty="0"/>
              <a:t>Many of these details provide hyperlinks that you can choose to learn more information about the resources that are relevant to the EC2 instance you launched.</a:t>
            </a:r>
          </a:p>
        </p:txBody>
      </p:sp>
    </p:spTree>
    <p:extLst>
      <p:ext uri="{BB962C8B-B14F-4D97-AF65-F5344CB8AC3E}">
        <p14:creationId xmlns:p14="http://schemas.microsoft.com/office/powerpoint/2010/main" val="2363006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38778"/>
          </a:xfrm>
        </p:spPr>
        <p:txBody>
          <a:bodyPr/>
          <a:lstStyle/>
          <a:p>
            <a:r>
              <a:rPr lang="en-US" sz="1100" dirty="0"/>
              <a:t>You can also launch EC2 instances programmatically, either by using the AWS Command Line Interface (AWS CLI) or one of the AWS software development kits (SDKs).</a:t>
            </a:r>
          </a:p>
          <a:p>
            <a:endParaRPr lang="en-US" sz="1100" dirty="0"/>
          </a:p>
          <a:p>
            <a:r>
              <a:rPr lang="en-US" sz="1100" dirty="0"/>
              <a:t>In the example AWS CLI command, you see a single command that specifies the minimal information that is needed to launch an instance. The command includes the following information:</a:t>
            </a:r>
          </a:p>
          <a:p>
            <a:pPr marL="171450" indent="-171450">
              <a:buFont typeface="Arial" panose="020B0604020202020204" pitchFamily="34" charset="0"/>
              <a:buChar char="•"/>
            </a:pPr>
            <a:r>
              <a:rPr lang="en-US" sz="1100" dirty="0">
                <a:latin typeface="Lucida Console" panose="020B0609040504020204" pitchFamily="49" charset="0"/>
              </a:rPr>
              <a:t>aws</a:t>
            </a:r>
            <a:r>
              <a:rPr lang="en-US" sz="1100" dirty="0"/>
              <a:t> – Specifies an invocation</a:t>
            </a:r>
            <a:r>
              <a:rPr lang="en-US" sz="1100" baseline="0" dirty="0"/>
              <a:t> of</a:t>
            </a:r>
            <a:r>
              <a:rPr lang="en-US" sz="1100" dirty="0"/>
              <a:t> the </a:t>
            </a:r>
            <a:r>
              <a:rPr lang="en-US" sz="1100" i="1" dirty="0"/>
              <a:t>aws</a:t>
            </a:r>
            <a:r>
              <a:rPr lang="en-US" sz="1100" dirty="0"/>
              <a:t> command line utility.</a:t>
            </a:r>
          </a:p>
          <a:p>
            <a:pPr marL="171450" indent="-171450">
              <a:buFont typeface="Arial" panose="020B0604020202020204" pitchFamily="34" charset="0"/>
              <a:buChar char="•"/>
            </a:pPr>
            <a:r>
              <a:rPr lang="en-US" sz="1100" dirty="0">
                <a:latin typeface="Lucida Console" panose="020B0609040504020204" pitchFamily="49" charset="0"/>
              </a:rPr>
              <a:t>ec2</a:t>
            </a:r>
            <a:r>
              <a:rPr lang="en-US" sz="1100" dirty="0"/>
              <a:t> – Specifies an invocation</a:t>
            </a:r>
            <a:r>
              <a:rPr lang="en-US" sz="1100" baseline="0" dirty="0"/>
              <a:t> of</a:t>
            </a:r>
            <a:r>
              <a:rPr lang="en-US" sz="1100" dirty="0"/>
              <a:t> the </a:t>
            </a:r>
            <a:r>
              <a:rPr lang="en-US" sz="1100" i="1" dirty="0"/>
              <a:t>ec2</a:t>
            </a:r>
            <a:r>
              <a:rPr lang="en-US" sz="1100" dirty="0"/>
              <a:t> service command.</a:t>
            </a:r>
          </a:p>
          <a:p>
            <a:pPr marL="171450" indent="-171450">
              <a:buFont typeface="Arial" panose="020B0604020202020204" pitchFamily="34" charset="0"/>
              <a:buChar char="•"/>
            </a:pPr>
            <a:r>
              <a:rPr lang="en-US" sz="1100" dirty="0">
                <a:latin typeface="Lucida Console" panose="020B0609040504020204" pitchFamily="49" charset="0"/>
              </a:rPr>
              <a:t>run-instances</a:t>
            </a:r>
            <a:r>
              <a:rPr lang="en-US" sz="1100" dirty="0"/>
              <a:t> –</a:t>
            </a:r>
            <a:r>
              <a:rPr lang="en-US" sz="1100" baseline="0" dirty="0"/>
              <a:t> I</a:t>
            </a:r>
            <a:r>
              <a:rPr lang="en-US" sz="1100" dirty="0"/>
              <a:t>s the subcommand that is being invoked.</a:t>
            </a:r>
            <a:endParaRPr lang="en-US" sz="1100" b="0" i="0" kern="1200" dirty="0">
              <a:solidFill>
                <a:schemeClr val="tx1"/>
              </a:solidFill>
              <a:effectLst/>
              <a:ea typeface="+mn-ea"/>
              <a:cs typeface="+mn-cs"/>
            </a:endParaRPr>
          </a:p>
          <a:p>
            <a:pPr marL="171450" indent="-171450">
              <a:buFont typeface="Arial" panose="020B0604020202020204" pitchFamily="34" charset="0"/>
              <a:buChar char="•"/>
            </a:pPr>
            <a:endParaRPr lang="en-US" sz="1100" b="0" i="0" kern="1200" dirty="0">
              <a:solidFill>
                <a:schemeClr val="tx1"/>
              </a:solidFill>
              <a:effectLst/>
              <a:ea typeface="+mn-ea"/>
              <a:cs typeface="+mn-cs"/>
            </a:endParaRPr>
          </a:p>
          <a:p>
            <a:pPr marL="0" indent="0">
              <a:buFont typeface="Arial" panose="020B0604020202020204" pitchFamily="34" charset="0"/>
              <a:buNone/>
            </a:pPr>
            <a:r>
              <a:rPr lang="en-US" sz="1100" b="0" i="0" kern="1200" dirty="0">
                <a:solidFill>
                  <a:schemeClr val="tx1"/>
                </a:solidFill>
                <a:effectLst/>
                <a:ea typeface="+mn-ea"/>
                <a:cs typeface="+mn-cs"/>
              </a:rPr>
              <a:t>The rest of the command specifies several parameters, including:</a:t>
            </a:r>
            <a:endParaRPr lang="en-US" sz="1100" dirty="0"/>
          </a:p>
          <a:p>
            <a:pPr marL="171450" indent="-171450">
              <a:buFont typeface="Arial" panose="020B0604020202020204" pitchFamily="34" charset="0"/>
              <a:buChar char="•"/>
            </a:pPr>
            <a:r>
              <a:rPr lang="en-US" sz="1100" dirty="0">
                <a:latin typeface="Lucida Console" panose="020B0609040504020204" pitchFamily="49" charset="0"/>
              </a:rPr>
              <a:t>image-id</a:t>
            </a:r>
            <a:r>
              <a:rPr lang="en-US" sz="1100" dirty="0"/>
              <a:t> – This parameter is followed by an AMI ID. All AMIs have a unique AMI ID.</a:t>
            </a:r>
          </a:p>
          <a:p>
            <a:pPr marL="171450" indent="-171450">
              <a:buFont typeface="Arial" panose="020B0604020202020204" pitchFamily="34" charset="0"/>
              <a:buChar char="•"/>
            </a:pPr>
            <a:r>
              <a:rPr lang="en-US" sz="1100" dirty="0">
                <a:latin typeface="Lucida Console" panose="020B0609040504020204" pitchFamily="49" charset="0"/>
              </a:rPr>
              <a:t>count</a:t>
            </a:r>
            <a:r>
              <a:rPr lang="en-US" sz="1100" dirty="0"/>
              <a:t> – You can specify more than one. </a:t>
            </a:r>
          </a:p>
          <a:p>
            <a:pPr marL="171450" indent="-171450">
              <a:buFont typeface="Arial" panose="020B0604020202020204" pitchFamily="34" charset="0"/>
              <a:buChar char="•"/>
            </a:pPr>
            <a:r>
              <a:rPr lang="en-US" sz="1100" dirty="0">
                <a:latin typeface="Lucida Console" panose="020B0609040504020204" pitchFamily="49" charset="0"/>
              </a:rPr>
              <a:t>instance-type</a:t>
            </a:r>
            <a:r>
              <a:rPr lang="en-US" sz="1100" dirty="0"/>
              <a:t> – You</a:t>
            </a:r>
            <a:r>
              <a:rPr lang="en-US" sz="1100" baseline="0" dirty="0"/>
              <a:t> can s</a:t>
            </a:r>
            <a:r>
              <a:rPr lang="en-US" sz="1100" dirty="0"/>
              <a:t>pecify the instance type to create (for example) a c3.large</a:t>
            </a:r>
            <a:r>
              <a:rPr lang="en-US" sz="1100" baseline="0" dirty="0"/>
              <a:t> instance</a:t>
            </a:r>
            <a:endParaRPr lang="en-US" sz="1100" dirty="0"/>
          </a:p>
          <a:p>
            <a:pPr marL="171450" indent="-171450">
              <a:buFont typeface="Arial" panose="020B0604020202020204" pitchFamily="34" charset="0"/>
              <a:buChar char="•"/>
            </a:pPr>
            <a:r>
              <a:rPr lang="en-US" sz="1100" dirty="0">
                <a:latin typeface="Lucida Console" panose="020B0609040504020204" pitchFamily="49" charset="0"/>
              </a:rPr>
              <a:t>key-name</a:t>
            </a:r>
            <a:r>
              <a:rPr lang="en-US" sz="1100" dirty="0"/>
              <a:t> – In the example, assume that </a:t>
            </a:r>
            <a:r>
              <a:rPr lang="en-US" sz="1100" i="1" dirty="0"/>
              <a:t>MyKeyPair</a:t>
            </a:r>
            <a:r>
              <a:rPr lang="en-US" sz="1100" dirty="0"/>
              <a:t> already exists.</a:t>
            </a:r>
          </a:p>
          <a:p>
            <a:pPr marL="171450" indent="-171450">
              <a:buFont typeface="Arial" panose="020B0604020202020204" pitchFamily="34" charset="0"/>
              <a:buChar char="•"/>
            </a:pPr>
            <a:r>
              <a:rPr lang="en-US" sz="1100" dirty="0">
                <a:latin typeface="Lucida Console" panose="020B0609040504020204" pitchFamily="49" charset="0"/>
              </a:rPr>
              <a:t>security-groups</a:t>
            </a:r>
            <a:r>
              <a:rPr lang="en-US" sz="1100" dirty="0"/>
              <a:t> - In this example, assume that </a:t>
            </a:r>
            <a:r>
              <a:rPr lang="en-US" sz="1100" i="1" dirty="0"/>
              <a:t>MySecurityGroup</a:t>
            </a:r>
            <a:r>
              <a:rPr lang="en-US" sz="1100" dirty="0"/>
              <a:t> already exists.</a:t>
            </a:r>
          </a:p>
          <a:p>
            <a:pPr marL="171450" indent="-171450">
              <a:buFont typeface="Arial" panose="020B0604020202020204" pitchFamily="34" charset="0"/>
              <a:buChar char="•"/>
            </a:pPr>
            <a:r>
              <a:rPr lang="en-US" sz="1100" dirty="0">
                <a:latin typeface="Lucida Console" panose="020B0609040504020204" pitchFamily="49" charset="0"/>
                <a:ea typeface="Amazon Ember Light" panose="020B0403020204020204" pitchFamily="34" charset="0"/>
                <a:cs typeface="Amazon Ember Light" panose="020B0403020204020204" pitchFamily="34" charset="0"/>
              </a:rPr>
              <a:t>region</a:t>
            </a:r>
            <a:r>
              <a:rPr lang="en-US" sz="1100" dirty="0">
                <a:ea typeface="Amazon Ember Light" panose="020B0403020204020204" pitchFamily="34" charset="0"/>
                <a:cs typeface="Amazon Ember Light" panose="020B0403020204020204" pitchFamily="34" charset="0"/>
              </a:rPr>
              <a:t> - AMIs exist in an AWS Region, so you must specify the Region where the AWS CLI will find the AMI and launch the EC2 instance.</a:t>
            </a:r>
          </a:p>
          <a:p>
            <a:pPr marL="171450" indent="-171450">
              <a:buFont typeface="Arial" panose="020B0604020202020204" pitchFamily="34" charset="0"/>
              <a:buChar char="•"/>
            </a:pPr>
            <a:endParaRPr lang="en-US" sz="1100"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r>
              <a:rPr lang="en-US" sz="1100" dirty="0">
                <a:ea typeface="Amazon Ember Light" panose="020B0403020204020204" pitchFamily="34" charset="0"/>
                <a:cs typeface="Amazon Ember Light" panose="020B0403020204020204" pitchFamily="34" charset="0"/>
              </a:rPr>
              <a:t>The command should successfully create an EC2 instance if:</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The</a:t>
            </a:r>
            <a:r>
              <a:rPr lang="en-US" sz="1100" baseline="0" dirty="0">
                <a:ea typeface="Amazon Ember Light" panose="020B0403020204020204" pitchFamily="34" charset="0"/>
                <a:cs typeface="Amazon Ember Light" panose="020B0403020204020204" pitchFamily="34" charset="0"/>
              </a:rPr>
              <a:t> </a:t>
            </a:r>
            <a:r>
              <a:rPr lang="en-US" sz="1100" dirty="0">
                <a:ea typeface="Amazon Ember Light" panose="020B0403020204020204" pitchFamily="34" charset="0"/>
                <a:cs typeface="Amazon Ember Light" panose="020B0403020204020204" pitchFamily="34" charset="0"/>
              </a:rPr>
              <a:t>command is properly formed</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The resources that the</a:t>
            </a:r>
            <a:r>
              <a:rPr lang="en-US" sz="1100" baseline="0" dirty="0">
                <a:ea typeface="Amazon Ember Light" panose="020B0403020204020204" pitchFamily="34" charset="0"/>
                <a:cs typeface="Amazon Ember Light" panose="020B0403020204020204" pitchFamily="34" charset="0"/>
              </a:rPr>
              <a:t> command</a:t>
            </a:r>
            <a:r>
              <a:rPr lang="en-US" sz="1100" dirty="0">
                <a:ea typeface="Amazon Ember Light" panose="020B0403020204020204" pitchFamily="34" charset="0"/>
                <a:cs typeface="Amazon Ember Light" panose="020B0403020204020204" pitchFamily="34" charset="0"/>
              </a:rPr>
              <a:t> needs already exist</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 have sufficient permissions to run the command</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 have sufficient capacity in the AWS account</a:t>
            </a:r>
          </a:p>
          <a:p>
            <a:pPr marL="0" indent="0">
              <a:buFont typeface="Arial" panose="020B0604020202020204" pitchFamily="34" charset="0"/>
              <a:buNone/>
            </a:pPr>
            <a:r>
              <a:rPr lang="en-US" sz="1100" dirty="0">
                <a:ea typeface="Amazon Ember Light" panose="020B0403020204020204" pitchFamily="34" charset="0"/>
                <a:cs typeface="Amazon Ember Light" panose="020B0403020204020204" pitchFamily="34" charset="0"/>
              </a:rPr>
              <a:t>If the command is successful, the API responds to the command with the instance ID and other relevant data for your application to use in subsequent API requests.</a:t>
            </a:r>
          </a:p>
          <a:p>
            <a:pPr marL="0" indent="0">
              <a:buFont typeface="Arial" panose="020B0604020202020204" pitchFamily="34" charset="0"/>
              <a:buNone/>
            </a:pPr>
            <a:endParaRPr lang="en-US" sz="1100"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r>
              <a:rPr lang="en-US" sz="1100" dirty="0">
                <a:ea typeface="Amazon Ember Light" panose="020B0403020204020204" pitchFamily="34" charset="0"/>
                <a:cs typeface="Amazon Ember Light" panose="020B0403020204020204" pitchFamily="34" charset="0"/>
              </a:rPr>
              <a:t>https://aws.amazon.com/cli/</a:t>
            </a:r>
          </a:p>
          <a:p>
            <a:pPr marL="0" indent="0">
              <a:buFont typeface="Arial" panose="020B0604020202020204" pitchFamily="34" charset="0"/>
              <a:buNone/>
            </a:pPr>
            <a:endParaRPr lang="en-US" sz="1100"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endParaRPr lang="en-US" sz="1100" dirty="0">
              <a:ea typeface="Amazon Ember Light" panose="020B0403020204020204" pitchFamily="34" charset="0"/>
              <a:cs typeface="Amazon Ember Light" panose="020B0403020204020204" pitchFamily="34" charset="0"/>
            </a:endParaRP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842963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98265"/>
            <a:ext cx="5486400" cy="3602735"/>
          </a:xfrm>
        </p:spPr>
        <p:txBody>
          <a:bodyPr/>
          <a:lstStyle/>
          <a:p>
            <a:pPr>
              <a:spcAft>
                <a:spcPts val="600"/>
              </a:spcAft>
            </a:pPr>
            <a:r>
              <a:rPr lang="en-US" sz="1100" dirty="0"/>
              <a:t>Here, you see the lifecycle of an instance. The arrows show </a:t>
            </a:r>
            <a:r>
              <a:rPr lang="en-US" sz="1100" b="1" dirty="0"/>
              <a:t>actions</a:t>
            </a:r>
            <a:r>
              <a:rPr lang="en-US" sz="1100" dirty="0"/>
              <a:t> that you can take and the boxes show the </a:t>
            </a:r>
            <a:r>
              <a:rPr lang="en-US" sz="1100" b="1" dirty="0"/>
              <a:t>state</a:t>
            </a:r>
            <a:r>
              <a:rPr lang="en-US" sz="1100" dirty="0"/>
              <a:t> the instance will enter after that action. An instance can be in one of the following states:</a:t>
            </a:r>
          </a:p>
          <a:p>
            <a:pPr marL="171450" indent="-171450">
              <a:spcAft>
                <a:spcPts val="600"/>
              </a:spcAft>
              <a:buFont typeface="Arial" panose="020B0604020202020204" pitchFamily="34" charset="0"/>
              <a:buChar char="•"/>
            </a:pPr>
            <a:r>
              <a:rPr lang="en-US" sz="1100" b="1" dirty="0"/>
              <a:t>Pending</a:t>
            </a:r>
            <a:r>
              <a:rPr lang="en-US" sz="1100" b="0" baseline="0" dirty="0"/>
              <a:t> – </a:t>
            </a:r>
            <a:r>
              <a:rPr lang="en-US" sz="1100" dirty="0"/>
              <a:t>When an instance is first launched from an AMI, or when you start a stopped instance, it enters the </a:t>
            </a:r>
            <a:r>
              <a:rPr lang="en-US" sz="1100" i="1" dirty="0"/>
              <a:t>pending</a:t>
            </a:r>
            <a:r>
              <a:rPr lang="en-US" sz="1100" dirty="0"/>
              <a:t> state when the instance is booted and deployed to a host computer. The instance type that you specified at launch determines the hardware of the host computer for your instance.</a:t>
            </a:r>
          </a:p>
          <a:p>
            <a:pPr marL="171450" indent="-171450">
              <a:spcAft>
                <a:spcPts val="600"/>
              </a:spcAft>
              <a:buFont typeface="Arial" panose="020B0604020202020204" pitchFamily="34" charset="0"/>
              <a:buChar char="•"/>
            </a:pPr>
            <a:r>
              <a:rPr lang="en-US" sz="1100" b="1" dirty="0"/>
              <a:t>Running</a:t>
            </a:r>
            <a:r>
              <a:rPr lang="en-US" sz="1100" b="0" baseline="0" dirty="0"/>
              <a:t> – </a:t>
            </a:r>
            <a:r>
              <a:rPr lang="en-US" sz="1100" dirty="0"/>
              <a:t>When</a:t>
            </a:r>
            <a:r>
              <a:rPr lang="en-US" sz="1100" baseline="0" dirty="0"/>
              <a:t> </a:t>
            </a:r>
            <a:r>
              <a:rPr lang="en-US" sz="1100" dirty="0"/>
              <a:t>the instance is fully booted and ready, it exits the </a:t>
            </a:r>
            <a:r>
              <a:rPr lang="en-US" sz="1100" i="1" dirty="0"/>
              <a:t>pending</a:t>
            </a:r>
            <a:r>
              <a:rPr lang="en-US" sz="1100" dirty="0"/>
              <a:t> state and enters the </a:t>
            </a:r>
            <a:r>
              <a:rPr lang="en-US" sz="1100" i="1" dirty="0"/>
              <a:t>running</a:t>
            </a:r>
            <a:r>
              <a:rPr lang="en-US" sz="1100" dirty="0"/>
              <a:t> state. You can connect over the internet to your running instance.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Rebooting</a:t>
            </a:r>
            <a:r>
              <a:rPr lang="en-US" sz="1100" b="0" baseline="0" dirty="0"/>
              <a:t> –</a:t>
            </a:r>
            <a:r>
              <a:rPr lang="en-US" sz="1100" dirty="0"/>
              <a:t> AWS recommends you reboot an instance by using the Amazon EC2 console, AWS CLI, or AWS SDKs instead of invoking a reboot from within the guest operating system (OS). A rebooted instance stays on the same physical host, maintains the same public DNS name and public IP address, and if it has </a:t>
            </a:r>
            <a:r>
              <a:rPr lang="en-US" sz="1100" b="1" dirty="0"/>
              <a:t>instance store </a:t>
            </a:r>
            <a:r>
              <a:rPr lang="en-US" sz="1100" dirty="0"/>
              <a:t>volumes, it retains the data on those volumes.</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Shutting down</a:t>
            </a:r>
            <a:r>
              <a:rPr lang="en-US" sz="1100" b="0" baseline="0" dirty="0"/>
              <a:t> –</a:t>
            </a:r>
            <a:r>
              <a:rPr lang="en-US" sz="1100" dirty="0"/>
              <a:t> This state is an intermediary state between </a:t>
            </a:r>
            <a:r>
              <a:rPr lang="en-US" sz="1100" i="1" dirty="0"/>
              <a:t>running</a:t>
            </a:r>
            <a:r>
              <a:rPr lang="en-US" sz="1100" dirty="0"/>
              <a:t> and </a:t>
            </a:r>
            <a:r>
              <a:rPr lang="en-US" sz="1100" i="1" dirty="0"/>
              <a:t>terminated</a:t>
            </a:r>
            <a:r>
              <a:rPr lang="en-US" sz="1100" dirty="0"/>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Terminated</a:t>
            </a:r>
            <a:r>
              <a:rPr lang="en-US" sz="1100" b="0" baseline="0" dirty="0"/>
              <a:t> –</a:t>
            </a:r>
            <a:r>
              <a:rPr lang="en-US" sz="1100" dirty="0"/>
              <a:t> A terminated instance remains visible in the Amazon EC2 console for a while before the virtual machine is deleted. However, you</a:t>
            </a:r>
            <a:r>
              <a:rPr lang="en-US" sz="1100" baseline="0" dirty="0"/>
              <a:t> can’t</a:t>
            </a:r>
            <a:r>
              <a:rPr lang="en-US" sz="1100" dirty="0"/>
              <a:t> connect to or recover a terminated instance. </a:t>
            </a:r>
          </a:p>
          <a:p>
            <a:pPr marL="171450" indent="-171450">
              <a:spcAft>
                <a:spcPts val="600"/>
              </a:spcAft>
              <a:buFont typeface="Arial" panose="020B0604020202020204" pitchFamily="34" charset="0"/>
              <a:buChar char="•"/>
            </a:pPr>
            <a:r>
              <a:rPr lang="en-US" sz="1100" b="1" dirty="0"/>
              <a:t>Stopping</a:t>
            </a:r>
            <a:r>
              <a:rPr lang="en-US" sz="1100" b="0" baseline="0" dirty="0"/>
              <a:t> – Instances that are backed by Amazon</a:t>
            </a:r>
            <a:r>
              <a:rPr lang="en-US" sz="1100" dirty="0"/>
              <a:t> EBS can be stopped. They enter the </a:t>
            </a:r>
            <a:r>
              <a:rPr lang="en-US" sz="1100" i="1" dirty="0"/>
              <a:t>stopping</a:t>
            </a:r>
            <a:r>
              <a:rPr lang="en-US" sz="1100" dirty="0"/>
              <a:t> state before they attain the fully </a:t>
            </a:r>
            <a:r>
              <a:rPr lang="en-US" sz="1100" i="1" dirty="0"/>
              <a:t>stopped</a:t>
            </a:r>
            <a:r>
              <a:rPr lang="en-US" sz="1100" dirty="0"/>
              <a:t> state.</a:t>
            </a:r>
          </a:p>
          <a:p>
            <a:pPr marL="171450" indent="-171450" defTabSz="457200">
              <a:spcAft>
                <a:spcPts val="600"/>
              </a:spcAft>
              <a:buFont typeface="Arial" panose="020B0604020202020204" pitchFamily="34" charset="0"/>
              <a:buChar char="•"/>
              <a:defRPr/>
            </a:pPr>
            <a:r>
              <a:rPr lang="en-US" sz="1100" b="1" dirty="0"/>
              <a:t>Stopped</a:t>
            </a:r>
            <a:r>
              <a:rPr lang="en-US" sz="1100" b="0" baseline="0" dirty="0"/>
              <a:t> –</a:t>
            </a:r>
            <a:r>
              <a:rPr lang="en-US" sz="1100" dirty="0"/>
              <a:t> A </a:t>
            </a:r>
            <a:r>
              <a:rPr lang="en-US" sz="1100" i="1" dirty="0"/>
              <a:t>stopped</a:t>
            </a:r>
            <a:r>
              <a:rPr lang="en-US" sz="1100" dirty="0"/>
              <a:t> instance will not incur the same cost as a </a:t>
            </a:r>
            <a:r>
              <a:rPr lang="en-US" sz="1100" i="1" dirty="0"/>
              <a:t>running</a:t>
            </a:r>
            <a:r>
              <a:rPr lang="en-US" sz="1100" dirty="0"/>
              <a:t> instance. Starting a </a:t>
            </a:r>
            <a:r>
              <a:rPr lang="en-US" sz="1100" i="1" dirty="0"/>
              <a:t>stopped</a:t>
            </a:r>
            <a:r>
              <a:rPr lang="en-US" sz="1100" dirty="0"/>
              <a:t> instance puts it back into the </a:t>
            </a:r>
            <a:r>
              <a:rPr lang="en-US" sz="1100" i="1" dirty="0"/>
              <a:t>pending</a:t>
            </a:r>
            <a:r>
              <a:rPr lang="en-US" sz="1100" dirty="0"/>
              <a:t> state, which moves the instance to a new host machine. </a:t>
            </a:r>
          </a:p>
        </p:txBody>
      </p:sp>
    </p:spTree>
    <p:extLst>
      <p:ext uri="{BB962C8B-B14F-4D97-AF65-F5344CB8AC3E}">
        <p14:creationId xmlns:p14="http://schemas.microsoft.com/office/powerpoint/2010/main" val="19438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After completing this module, you should be able to:</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dirty="0"/>
              <a:t>Provide an overview of different AWS compute services in the cloud</a:t>
            </a:r>
          </a:p>
          <a:p>
            <a:pPr marL="171450" indent="-171450">
              <a:buFont typeface="Arial" panose="020B0604020202020204" pitchFamily="34" charset="0"/>
              <a:buChar char="•"/>
            </a:pPr>
            <a:r>
              <a:rPr lang="en-US" sz="1100" dirty="0"/>
              <a:t>Demonstrate why to use Amazon Elastic Compute Cloud (Amazon EC2)</a:t>
            </a:r>
          </a:p>
          <a:p>
            <a:pPr marL="171450" indent="-171450">
              <a:buFont typeface="Arial" panose="020B0604020202020204" pitchFamily="34" charset="0"/>
              <a:buChar char="•"/>
            </a:pPr>
            <a:r>
              <a:rPr lang="en-US" sz="1100" dirty="0"/>
              <a:t>Identify the functionality in the EC2 console</a:t>
            </a:r>
          </a:p>
          <a:p>
            <a:pPr marL="171450" indent="-171450">
              <a:buFont typeface="Arial" panose="020B0604020202020204" pitchFamily="34" charset="0"/>
              <a:buChar char="•"/>
            </a:pPr>
            <a:r>
              <a:rPr lang="en-US" sz="1100" dirty="0"/>
              <a:t>Perform basic functions in EC2 to build a virtual computing environment</a:t>
            </a:r>
          </a:p>
          <a:p>
            <a:pPr marL="171450" indent="-171450">
              <a:buFont typeface="Arial" panose="020B0604020202020204" pitchFamily="34" charset="0"/>
              <a:buChar char="•"/>
            </a:pPr>
            <a:r>
              <a:rPr lang="en-US" sz="1100" dirty="0"/>
              <a:t>Identify EC2 cost optimization elements</a:t>
            </a:r>
          </a:p>
          <a:p>
            <a:pPr marL="171450" indent="-171450">
              <a:buFont typeface="Arial" panose="020B0604020202020204" pitchFamily="34" charset="0"/>
              <a:buChar char="•"/>
            </a:pPr>
            <a:r>
              <a:rPr lang="en-US" sz="1100" dirty="0"/>
              <a:t>Demonstrate when to use AWS Elastic Beanstalk</a:t>
            </a:r>
          </a:p>
          <a:p>
            <a:pPr marL="171450" indent="-171450">
              <a:buFont typeface="Arial" panose="020B0604020202020204" pitchFamily="34" charset="0"/>
              <a:buChar char="•"/>
            </a:pPr>
            <a:r>
              <a:rPr lang="en-US" sz="1100" dirty="0"/>
              <a:t>Demonstrate when to use AWS Lambda</a:t>
            </a:r>
          </a:p>
          <a:p>
            <a:pPr marL="171450" indent="-171450">
              <a:buFont typeface="Arial" panose="020B0604020202020204" pitchFamily="34" charset="0"/>
              <a:buChar char="•"/>
            </a:pPr>
            <a:r>
              <a:rPr lang="en-US" sz="1100" dirty="0"/>
              <a:t>Identify how to run containerized applications in a cluster of managed servers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5973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37613"/>
          </a:xfrm>
        </p:spPr>
        <p:txBody>
          <a:bodyPr/>
          <a:lstStyle/>
          <a:p>
            <a:r>
              <a:rPr lang="en-US" sz="1100" dirty="0"/>
              <a:t>Some instances that are backed by Amazon EBS support </a:t>
            </a:r>
            <a:r>
              <a:rPr lang="en-US" sz="1100" b="1" dirty="0"/>
              <a:t>hibernation. </a:t>
            </a:r>
            <a:r>
              <a:rPr lang="en-US" sz="1100" dirty="0"/>
              <a:t>When you hibernate an instance, the guest OS saves the contents from the instance memory (RAM) to your Amazon EBS root volume. When you restart the instance, the root volume is restored to its previous state, the RAM contents are reloaded, and the processes that were previously running on the instance are resumed. </a:t>
            </a:r>
          </a:p>
          <a:p>
            <a:endParaRPr lang="en-US" sz="1100" dirty="0"/>
          </a:p>
          <a:p>
            <a:r>
              <a:rPr lang="en-US" sz="1100" dirty="0"/>
              <a:t>Only certain Linux AMIs that are backed by Amazon EBS and other certain instance types support hibernation. Hibernation also requires that you encrypt the root EBS volume. In addition, you must enable hibernation when the instance is first launched. You cannot enable hibernation on an existing instance that did not originally have hibernation enabled. </a:t>
            </a:r>
          </a:p>
          <a:p>
            <a:endParaRPr lang="en-US" sz="1100" dirty="0"/>
          </a:p>
          <a:p>
            <a:r>
              <a:rPr lang="en-US" sz="1100" dirty="0"/>
              <a:t>For further details about prerequisites and cost, see the </a:t>
            </a:r>
            <a:r>
              <a:rPr lang="en-US" sz="1100" dirty="0">
                <a:hlinkClick r:id="rId3"/>
              </a:rPr>
              <a:t>Hibernate Your Linux Instance</a:t>
            </a:r>
            <a:r>
              <a:rPr lang="en-US" sz="1100" dirty="0"/>
              <a:t> AWS documentation page.</a:t>
            </a:r>
          </a:p>
        </p:txBody>
      </p:sp>
    </p:spTree>
    <p:extLst>
      <p:ext uri="{BB962C8B-B14F-4D97-AF65-F5344CB8AC3E}">
        <p14:creationId xmlns:p14="http://schemas.microsoft.com/office/powerpoint/2010/main" val="3941597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public IP address </a:t>
            </a:r>
            <a:r>
              <a:rPr lang="en-US" sz="1100" b="0" i="0" kern="1200" dirty="0">
                <a:solidFill>
                  <a:schemeClr val="tx1"/>
                </a:solidFill>
                <a:effectLst/>
                <a:latin typeface="+mn-lt"/>
                <a:ea typeface="+mn-ea"/>
                <a:cs typeface="+mn-cs"/>
              </a:rPr>
              <a:t>is an IPv4 address that is reachable from the internet. Each instance that receives a public IP address is also given an external DNS hostname</a:t>
            </a:r>
            <a:r>
              <a:rPr lang="en-US" sz="1100" dirty="0"/>
              <a:t>. F</a:t>
            </a:r>
            <a:r>
              <a:rPr lang="en-US" sz="1100" b="0" i="0" kern="1200" dirty="0">
                <a:solidFill>
                  <a:schemeClr val="tx1"/>
                </a:solidFill>
                <a:effectLst/>
                <a:latin typeface="+mn-lt"/>
                <a:ea typeface="+mn-ea"/>
                <a:cs typeface="+mn-cs"/>
              </a:rPr>
              <a:t>or example, if the public IP address assigned to the instance is </a:t>
            </a:r>
            <a:r>
              <a:rPr lang="en-US" sz="1100" b="0" i="1" kern="1200" dirty="0">
                <a:solidFill>
                  <a:schemeClr val="tx1"/>
                </a:solidFill>
                <a:effectLst/>
                <a:latin typeface="Lucida Console" panose="020B0609040504020204" pitchFamily="49" charset="0"/>
              </a:rPr>
              <a:t>203.0.113.25</a:t>
            </a:r>
            <a:r>
              <a:rPr lang="en-US" sz="1100" b="0" i="0" kern="1200" dirty="0">
                <a:solidFill>
                  <a:schemeClr val="tx1"/>
                </a:solidFill>
                <a:effectLst/>
                <a:latin typeface="+mn-lt"/>
                <a:ea typeface="+mn-ea"/>
                <a:cs typeface="+mn-cs"/>
              </a:rPr>
              <a:t>, then the external DNS hostname might be</a:t>
            </a:r>
            <a:r>
              <a:rPr lang="en-US" sz="1100" b="0" i="0" kern="1200" dirty="0">
                <a:solidFill>
                  <a:schemeClr val="tx1"/>
                </a:solidFill>
                <a:effectLst/>
                <a:latin typeface="Lucida Console" panose="020B0609040504020204" pitchFamily="49" charset="0"/>
              </a:rPr>
              <a:t> </a:t>
            </a:r>
            <a:r>
              <a:rPr lang="en-US" sz="1100" i="1" dirty="0">
                <a:latin typeface="Lucida Console" panose="020B0609040504020204" pitchFamily="49" charset="0"/>
              </a:rPr>
              <a:t>ec2-203-0-113-25.compute-1.amazonaws.com</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dirty="0"/>
              <a:t>If you specify that a </a:t>
            </a:r>
            <a:r>
              <a:rPr lang="en-US" sz="1100" b="0" i="0" kern="1200" dirty="0">
                <a:solidFill>
                  <a:schemeClr val="tx1"/>
                </a:solidFill>
                <a:effectLst/>
                <a:latin typeface="+mn-lt"/>
                <a:ea typeface="+mn-ea"/>
                <a:cs typeface="+mn-cs"/>
              </a:rPr>
              <a:t>public IP address should be assigned to your instance, it is assigned from the AWS pool of public IPv4 addresses. The public IP address is not associated with your AWS account. When a public IP address is disassociated from your instance, it is released back into the public IPv4 address pool, and you will not be able to specify that you want to reuse it. AWS releases your instance's public IP address when the instance is stopped or terminated. Your stopped instance receives a new public IP address when it is restarted.</a:t>
            </a:r>
          </a:p>
          <a:p>
            <a:endParaRPr lang="en-US" sz="1100" dirty="0"/>
          </a:p>
          <a:p>
            <a:r>
              <a:rPr lang="en-US" sz="1100" b="0" i="0" kern="1200" dirty="0">
                <a:solidFill>
                  <a:schemeClr val="tx1"/>
                </a:solidFill>
                <a:effectLst/>
                <a:latin typeface="+mn-lt"/>
                <a:ea typeface="+mn-ea"/>
                <a:cs typeface="+mn-cs"/>
              </a:rPr>
              <a:t>If you require a persistent public IP address, you might want to associate an </a:t>
            </a:r>
            <a:r>
              <a:rPr lang="en-US" sz="1100" b="1" i="0" kern="1200" dirty="0">
                <a:solidFill>
                  <a:schemeClr val="tx1"/>
                </a:solidFill>
                <a:effectLst/>
                <a:latin typeface="+mn-lt"/>
                <a:ea typeface="+mn-ea"/>
                <a:cs typeface="+mn-cs"/>
              </a:rPr>
              <a:t>Elastic IP address </a:t>
            </a:r>
            <a:r>
              <a:rPr lang="en-US" sz="1100" b="0" i="0" kern="1200" dirty="0">
                <a:solidFill>
                  <a:schemeClr val="tx1"/>
                </a:solidFill>
                <a:effectLst/>
                <a:latin typeface="+mn-lt"/>
                <a:ea typeface="+mn-ea"/>
                <a:cs typeface="+mn-cs"/>
              </a:rPr>
              <a:t>with the instance. To associate an </a:t>
            </a:r>
            <a:r>
              <a:rPr lang="en-US" sz="1100" dirty="0"/>
              <a:t>Elastic IP address, you must first allocate a new Elastic IP address in the Region where the instance exists. After the</a:t>
            </a:r>
            <a:r>
              <a:rPr lang="en-US" sz="1100" baseline="0" dirty="0"/>
              <a:t> Elastic IP address</a:t>
            </a:r>
            <a:r>
              <a:rPr lang="en-US" sz="1100" dirty="0"/>
              <a:t> is allocated, you can associate the Elastic IP address with an EC2 instance. </a:t>
            </a:r>
          </a:p>
          <a:p>
            <a:endParaRPr lang="en-US" sz="1100" b="0" i="0" kern="1200" dirty="0">
              <a:solidFill>
                <a:schemeClr val="tx1"/>
              </a:solidFill>
              <a:effectLst/>
              <a:latin typeface="+mn-lt"/>
              <a:ea typeface="+mn-ea"/>
              <a:cs typeface="+mn-cs"/>
            </a:endParaRPr>
          </a:p>
          <a:p>
            <a:r>
              <a:rPr lang="en-US" sz="1100" dirty="0"/>
              <a:t>By default, all AWS accounts are limited to five (5) Elastic IP addresses per Region because public (IPv4) internet addresses are a scarce public resource. However, this is a soft limit, and you can request a limit increase (which might be approved).</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25536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Instance metadata is data about your instance. You can view it while you are connected to the instance. To access it in a browser, go to the</a:t>
            </a:r>
            <a:r>
              <a:rPr lang="en-US" sz="1100" baseline="0" dirty="0"/>
              <a:t> following URL: </a:t>
            </a:r>
            <a:r>
              <a:rPr lang="en-US" sz="1100" b="0" dirty="0">
                <a:latin typeface="Lucida Console" panose="020B0609040504020204" pitchFamily="49" charset="0"/>
              </a:rPr>
              <a:t>http://169.254.169.254/latest/meta-data/</a:t>
            </a:r>
            <a:r>
              <a:rPr lang="en-US" sz="1100" b="0" dirty="0"/>
              <a:t>. </a:t>
            </a:r>
            <a:r>
              <a:rPr lang="en-US" sz="1100" dirty="0"/>
              <a:t>The data can also be read programmatically, such as from a terminal window that</a:t>
            </a:r>
            <a:r>
              <a:rPr lang="en-US" sz="1100" baseline="0" dirty="0"/>
              <a:t> has </a:t>
            </a:r>
            <a:r>
              <a:rPr lang="en-US" sz="1100" dirty="0"/>
              <a:t>the cURL utility.</a:t>
            </a:r>
            <a:r>
              <a:rPr lang="en-US" sz="1100" baseline="0" dirty="0"/>
              <a:t> In the terminal window,</a:t>
            </a:r>
            <a:r>
              <a:rPr lang="en-US" sz="1100" dirty="0"/>
              <a:t> run </a:t>
            </a:r>
            <a:r>
              <a:rPr lang="en-US" sz="1100" b="1" dirty="0">
                <a:latin typeface="Lucida Console" panose="020B0609040504020204" pitchFamily="49" charset="0"/>
              </a:rPr>
              <a:t>curl http://169.254.169.254/latest/meta-data/</a:t>
            </a:r>
            <a:r>
              <a:rPr lang="en-US" sz="1100" dirty="0"/>
              <a:t> to retrieve it. The IP address </a:t>
            </a:r>
            <a:r>
              <a:rPr lang="en-US" sz="1100" i="1" dirty="0">
                <a:latin typeface="Lucida Console" panose="020B0609040504020204" pitchFamily="49" charset="0"/>
              </a:rPr>
              <a:t>169.254.169.254</a:t>
            </a:r>
            <a:r>
              <a:rPr lang="en-US" sz="1100" dirty="0"/>
              <a:t> is a link-local address and it is valid only from the instance. </a:t>
            </a:r>
          </a:p>
          <a:p>
            <a:pPr>
              <a:spcAft>
                <a:spcPts val="600"/>
              </a:spcAft>
            </a:pPr>
            <a:r>
              <a:rPr lang="en-US" sz="1100" dirty="0"/>
              <a:t>Instance metadata provides much of the same information about the running instance that you can find in the AWS Management Console. For example, you can discover the public IP address, private IP address, public hostname, instance ID, security groups, Region, Availability Zone, and more. </a:t>
            </a:r>
          </a:p>
          <a:p>
            <a:pPr>
              <a:spcAft>
                <a:spcPts val="600"/>
              </a:spcAft>
            </a:pPr>
            <a:r>
              <a:rPr lang="en-US" sz="1100" dirty="0"/>
              <a:t>Any user data that is specified at instance launch can also be accessed at the following URL: </a:t>
            </a:r>
            <a:r>
              <a:rPr lang="en-US" sz="1100" dirty="0">
                <a:latin typeface="Lucida Console" panose="020B0609040504020204" pitchFamily="49" charset="0"/>
              </a:rPr>
              <a:t>http://169.254.169.254/latest/</a:t>
            </a:r>
            <a:r>
              <a:rPr lang="en-US" sz="1100" b="1" dirty="0">
                <a:latin typeface="Lucida Console" panose="020B0609040504020204" pitchFamily="49" charset="0"/>
              </a:rPr>
              <a:t>user-data</a:t>
            </a:r>
            <a:r>
              <a:rPr lang="en-US" sz="1100" dirty="0"/>
              <a:t>.</a:t>
            </a:r>
          </a:p>
          <a:p>
            <a:pPr>
              <a:spcAft>
                <a:spcPts val="600"/>
              </a:spcAft>
            </a:pPr>
            <a:r>
              <a:rPr lang="en-US" sz="1100" dirty="0"/>
              <a:t>EC2 instance metadata can be used to configure or manage a running instance. For example,</a:t>
            </a:r>
            <a:r>
              <a:rPr lang="en-US" sz="1100" baseline="0" dirty="0"/>
              <a:t> you can </a:t>
            </a:r>
            <a:r>
              <a:rPr lang="en-US" sz="1100" dirty="0"/>
              <a:t>author a configuration script that accesses the metadata information and uses it to configure applications or OS settings.</a:t>
            </a:r>
          </a:p>
        </p:txBody>
      </p:sp>
    </p:spTree>
    <p:extLst>
      <p:ext uri="{BB962C8B-B14F-4D97-AF65-F5344CB8AC3E}">
        <p14:creationId xmlns:p14="http://schemas.microsoft.com/office/powerpoint/2010/main" val="1127167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You can monitor your instances by using Amazon CloudWatch, which collects and processes raw data from Amazon EC2 into readable, near-real-time metrics. These statistics are recorded for a period of 15 months, so you can access historical information and gain a better perspective on how your web application or service is performing.</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By default, Amazon EC2 provides </a:t>
            </a:r>
            <a:r>
              <a:rPr lang="en-US" sz="1100" b="1" i="0" kern="1200" dirty="0">
                <a:solidFill>
                  <a:schemeClr val="tx1"/>
                </a:solidFill>
                <a:effectLst/>
                <a:latin typeface="+mn-lt"/>
                <a:ea typeface="+mn-ea"/>
                <a:cs typeface="+mn-cs"/>
              </a:rPr>
              <a:t>basic monitoring</a:t>
            </a:r>
            <a:r>
              <a:rPr lang="en-US" sz="1100" b="0" i="0" kern="1200" dirty="0">
                <a:solidFill>
                  <a:schemeClr val="tx1"/>
                </a:solidFill>
                <a:effectLst/>
                <a:latin typeface="+mn-lt"/>
                <a:ea typeface="+mn-ea"/>
                <a:cs typeface="+mn-cs"/>
              </a:rPr>
              <a:t>,</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which sends metric data to CloudWatch in 5-minute periods. To send metric data for your instance to CloudWatch in 1-minute periods, you can enable</a:t>
            </a:r>
            <a:r>
              <a:rPr lang="en-US" sz="1100" b="1" i="0" kern="1200" dirty="0">
                <a:solidFill>
                  <a:schemeClr val="tx1"/>
                </a:solidFill>
                <a:effectLst/>
                <a:latin typeface="+mn-lt"/>
                <a:ea typeface="+mn-ea"/>
                <a:cs typeface="+mn-cs"/>
              </a:rPr>
              <a:t> detailed monitoring</a:t>
            </a:r>
            <a:r>
              <a:rPr lang="en-US" sz="1100" b="0" i="0" kern="1200" dirty="0">
                <a:solidFill>
                  <a:schemeClr val="tx1"/>
                </a:solidFill>
                <a:effectLst/>
                <a:latin typeface="+mn-lt"/>
                <a:ea typeface="+mn-ea"/>
                <a:cs typeface="+mn-cs"/>
              </a:rPr>
              <a:t> on the instance. For more information, see </a:t>
            </a:r>
            <a:r>
              <a:rPr lang="en-US" sz="1100" b="0" i="0" u="none" strike="noStrike" kern="1200" dirty="0">
                <a:solidFill>
                  <a:schemeClr val="tx1"/>
                </a:solidFill>
                <a:effectLst/>
                <a:latin typeface="+mn-lt"/>
                <a:ea typeface="+mn-ea"/>
                <a:cs typeface="+mn-cs"/>
                <a:hlinkClick r:id="rId3"/>
              </a:rPr>
              <a:t>Enable or Disable Detailed Monitoring for Your Instances</a:t>
            </a:r>
            <a:r>
              <a:rPr lang="en-US"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Amazon EC2 console displays a series of graphs based on the raw data from Amazon CloudWatch. Depending on your needs, you might prefer to get data for your instances from Amazon CloudWatch instead of through the graphs in the console. By default, Amazon CloudWatch does not provide RAM metrics for EC2 instances, thoug</a:t>
            </a:r>
            <a:r>
              <a:rPr lang="en-US" sz="1100" dirty="0"/>
              <a:t>h that is an option that you can configure if you want to CloudWatch to collect that data.</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35478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pPr>
            <a:r>
              <a:rPr lang="en-US" sz="1100" b="0" dirty="0">
                <a:solidFill>
                  <a:schemeClr val="tx1"/>
                </a:solidFill>
              </a:rPr>
              <a:t>Amazon EC2 enables you to run Windows and Linux virtual machines in the cloud.</a:t>
            </a:r>
          </a:p>
          <a:p>
            <a:pPr marL="171450" indent="-171450">
              <a:buFont typeface="Arial" panose="020B0604020202020204" pitchFamily="34" charset="0"/>
              <a:buChar char="•"/>
            </a:pPr>
            <a:r>
              <a:rPr lang="en-US" sz="1100" b="0" dirty="0">
                <a:solidFill>
                  <a:schemeClr val="tx1"/>
                </a:solidFill>
              </a:rPr>
              <a:t>You launch EC2 instances from an AMI template into a VPC in your account.</a:t>
            </a:r>
          </a:p>
          <a:p>
            <a:pPr marL="171450" indent="-171450">
              <a:buFont typeface="Arial" panose="020B0604020202020204" pitchFamily="34" charset="0"/>
              <a:buChar char="•"/>
            </a:pPr>
            <a:r>
              <a:rPr lang="en-US" sz="1100" b="0" dirty="0">
                <a:solidFill>
                  <a:schemeClr val="tx1"/>
                </a:solidFill>
              </a:rPr>
              <a:t>You can choose from many instance types. Each instance type offers different combinations of CPU, RAM, storage, and networking capabilities.</a:t>
            </a:r>
          </a:p>
          <a:p>
            <a:pPr marL="171450" indent="-171450">
              <a:buFont typeface="Arial" panose="020B0604020202020204" pitchFamily="34" charset="0"/>
              <a:buChar char="•"/>
            </a:pPr>
            <a:r>
              <a:rPr lang="en-US" sz="1100" b="0" dirty="0">
                <a:solidFill>
                  <a:schemeClr val="tx1"/>
                </a:solidFill>
              </a:rPr>
              <a:t>You can configure security groups to control access to instances (specify allowed ports and source).</a:t>
            </a:r>
          </a:p>
          <a:p>
            <a:pPr marL="171450" indent="-171450">
              <a:buFont typeface="Arial" panose="020B0604020202020204" pitchFamily="34" charset="0"/>
              <a:buChar char="•"/>
            </a:pPr>
            <a:r>
              <a:rPr lang="en-US" sz="1100" b="0" dirty="0">
                <a:solidFill>
                  <a:schemeClr val="tx1"/>
                </a:solidFill>
              </a:rPr>
              <a:t>User data enables you to specify a script to run the first time that an instance launches. </a:t>
            </a:r>
          </a:p>
          <a:p>
            <a:pPr marL="171450" indent="-171450">
              <a:buFont typeface="Arial" panose="020B0604020202020204" pitchFamily="34" charset="0"/>
              <a:buChar char="•"/>
            </a:pPr>
            <a:r>
              <a:rPr lang="en-US" sz="1100" b="0" dirty="0">
                <a:solidFill>
                  <a:schemeClr val="tx1"/>
                </a:solidFill>
              </a:rPr>
              <a:t>Only instances that are backed by Amazon EBS can be stopped. </a:t>
            </a:r>
          </a:p>
          <a:p>
            <a:pPr marL="171450" indent="-171450">
              <a:buFont typeface="Arial" panose="020B0604020202020204" pitchFamily="34" charset="0"/>
              <a:buChar char="•"/>
            </a:pPr>
            <a:r>
              <a:rPr lang="en-US" sz="1100" b="0" dirty="0">
                <a:solidFill>
                  <a:schemeClr val="tx1"/>
                </a:solidFill>
              </a:rPr>
              <a:t>You can use Amazon CloudWatch to capture and review metrics on EC2 instances.</a:t>
            </a:r>
          </a:p>
        </p:txBody>
      </p:sp>
    </p:spTree>
    <p:extLst>
      <p:ext uri="{BB962C8B-B14F-4D97-AF65-F5344CB8AC3E}">
        <p14:creationId xmlns:p14="http://schemas.microsoft.com/office/powerpoint/2010/main" val="1934031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AWS enables you to take control of cost and continuously optimize your spend, while building modern, scalable applications to meet users need. AWS's breadth of services and pricing options offer the flexibility to effectively manage their costs and still keep the performance and capacity they require. AWS is dedicated to helping customers achieve highest saving potential. During this period of crisis,</a:t>
            </a:r>
            <a:r>
              <a:rPr lang="en-IN" sz="1200" b="0" i="0" kern="1200" baseline="0" dirty="0">
                <a:solidFill>
                  <a:schemeClr val="tx1"/>
                </a:solidFill>
                <a:effectLst/>
                <a:latin typeface="+mn-lt"/>
                <a:ea typeface="+mn-ea"/>
                <a:cs typeface="+mn-cs"/>
              </a:rPr>
              <a:t> AWS </a:t>
            </a:r>
            <a:r>
              <a:rPr lang="en-IN" sz="1200" b="0" i="0" kern="1200" dirty="0">
                <a:solidFill>
                  <a:schemeClr val="tx1"/>
                </a:solidFill>
                <a:effectLst/>
                <a:latin typeface="+mn-lt"/>
                <a:ea typeface="+mn-ea"/>
                <a:cs typeface="+mn-cs"/>
              </a:rPr>
              <a:t> work with their</a:t>
            </a:r>
            <a:r>
              <a:rPr lang="en-IN" sz="1200" b="0" i="0" kern="1200" baseline="0" dirty="0">
                <a:solidFill>
                  <a:schemeClr val="tx1"/>
                </a:solidFill>
                <a:effectLst/>
                <a:latin typeface="+mn-lt"/>
                <a:ea typeface="+mn-ea"/>
                <a:cs typeface="+mn-cs"/>
              </a:rPr>
              <a:t> customers</a:t>
            </a:r>
            <a:r>
              <a:rPr lang="en-IN" sz="1200" b="0" i="0" kern="1200" dirty="0">
                <a:solidFill>
                  <a:schemeClr val="tx1"/>
                </a:solidFill>
                <a:effectLst/>
                <a:latin typeface="+mn-lt"/>
                <a:ea typeface="+mn-ea"/>
                <a:cs typeface="+mn-cs"/>
              </a:rPr>
              <a:t> to develop a plan that meets their financial needs. </a:t>
            </a:r>
            <a:endParaRPr lang="en-US" sz="1100" dirty="0"/>
          </a:p>
        </p:txBody>
      </p:sp>
    </p:spTree>
    <p:extLst>
      <p:ext uri="{BB962C8B-B14F-4D97-AF65-F5344CB8AC3E}">
        <p14:creationId xmlns:p14="http://schemas.microsoft.com/office/powerpoint/2010/main" val="2111779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61538"/>
          </a:xfrm>
        </p:spPr>
        <p:txBody>
          <a:bodyPr/>
          <a:lstStyle/>
          <a:p>
            <a:pPr defTabSz="457200">
              <a:spcAft>
                <a:spcPts val="600"/>
              </a:spcAft>
              <a:defRPr/>
            </a:pPr>
            <a:r>
              <a:rPr lang="en-IN" sz="1200" b="0" i="0" kern="1200" dirty="0">
                <a:solidFill>
                  <a:schemeClr val="tx1"/>
                </a:solidFill>
                <a:effectLst/>
                <a:latin typeface="+mn-lt"/>
                <a:ea typeface="+mn-ea"/>
                <a:cs typeface="+mn-cs"/>
              </a:rPr>
              <a:t>The cloud allows you to trade fixed expenses (such as data centres and physical servers) for variable expenses, and only pay for IT as you consume it. And, because of the economies of scale, the variable expenses are much lower than what you would pay to do it yourself. Whether you were born in the cloud, or you are just starting your migration journey to the cloud, AWS has a set of solutions to help you manage and optimize your spend.</a:t>
            </a:r>
            <a:endParaRPr lang="en-US" sz="1100" dirty="0"/>
          </a:p>
          <a:p>
            <a:pPr defTabSz="457200">
              <a:spcAft>
                <a:spcPts val="600"/>
              </a:spcAft>
              <a:defRPr/>
            </a:pPr>
            <a:r>
              <a:rPr lang="en-US" sz="1100" dirty="0"/>
              <a:t>Amazon offers different pricing models to choose from when you want to run EC2 instances. </a:t>
            </a:r>
          </a:p>
          <a:p>
            <a:pPr defTabSz="457200">
              <a:spcAft>
                <a:spcPts val="600"/>
              </a:spcAft>
              <a:defRPr/>
            </a:pPr>
            <a:endParaRPr lang="en-US" sz="1100" b="0" dirty="0"/>
          </a:p>
          <a:p>
            <a:pPr defTabSz="457200">
              <a:spcAft>
                <a:spcPts val="600"/>
              </a:spcAft>
              <a:defRPr/>
            </a:pPr>
            <a:r>
              <a:rPr lang="en-US" sz="1100" b="1" dirty="0"/>
              <a:t>Per second billing</a:t>
            </a:r>
            <a:r>
              <a:rPr lang="en-US" sz="1100" dirty="0"/>
              <a:t> is only available for On-Demand Instances, Reserved Instances, and Spot Instances that run Amazon Linux or Ubuntu.</a:t>
            </a:r>
          </a:p>
          <a:p>
            <a:pPr marL="0" marR="0" indent="0" algn="l" defTabSz="457200" rtl="0" eaLnBrk="1" fontAlgn="auto" latinLnBrk="0" hangingPunct="1">
              <a:lnSpc>
                <a:spcPct val="100000"/>
              </a:lnSpc>
              <a:spcAft>
                <a:spcPts val="600"/>
              </a:spcAft>
              <a:buClrTx/>
              <a:buSzTx/>
              <a:buFontTx/>
              <a:buNone/>
              <a:tabLst/>
              <a:defRPr/>
            </a:pPr>
            <a:r>
              <a:rPr lang="en-US" sz="1100" b="1" dirty="0"/>
              <a:t>On-Demand </a:t>
            </a:r>
            <a:r>
              <a:rPr lang="en-US" sz="1100" dirty="0"/>
              <a:t>Instances are eligible for the </a:t>
            </a:r>
            <a:r>
              <a:rPr lang="en-US" sz="1100" dirty="0">
                <a:hlinkClick r:id="rId3"/>
              </a:rPr>
              <a:t>AWS Free Tier</a:t>
            </a:r>
            <a:r>
              <a:rPr lang="en-US" sz="1100" dirty="0"/>
              <a:t>. They have the lowest upfront cost and the most flexibility. There are no upfront commitments or long-term contracts. It is a good choice for applications with short-term, spiky, or unpredictable workloads. </a:t>
            </a: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1" dirty="0"/>
              <a:t>Dedicated Hosts</a:t>
            </a:r>
            <a:r>
              <a:rPr lang="en-US" sz="1100" dirty="0"/>
              <a:t> are physical servers with instance capacity that is dedicated to your use. </a:t>
            </a:r>
            <a:r>
              <a:rPr lang="en-US" sz="1100" b="0" dirty="0"/>
              <a:t>They</a:t>
            </a:r>
            <a:r>
              <a:rPr lang="en-US" sz="1100" dirty="0"/>
              <a:t> enable you to use your existing per-socket, per-core, or per-VM software licenses, such as for Microsoft Windows or Microsoft SQL Server. </a:t>
            </a:r>
          </a:p>
          <a:p>
            <a:pPr>
              <a:spcAft>
                <a:spcPts val="600"/>
              </a:spcAft>
            </a:pPr>
            <a:r>
              <a:rPr lang="en-US" sz="1100" b="1" dirty="0"/>
              <a:t>Dedicated Instances </a:t>
            </a:r>
            <a:r>
              <a:rPr lang="en-US" sz="1100" dirty="0"/>
              <a:t>are instances that run in a virtual private cloud (VPC) on hardware that’s dedicated to a single customer. They are physically isolated at the host hardware level from instances that belong to other AWS accounts. </a:t>
            </a:r>
          </a:p>
          <a:p>
            <a:pPr>
              <a:spcAft>
                <a:spcPts val="600"/>
              </a:spcAft>
            </a:pPr>
            <a:r>
              <a:rPr lang="en-US" sz="1100" b="1" dirty="0"/>
              <a:t>Reserved Instance </a:t>
            </a:r>
            <a:r>
              <a:rPr lang="en-US" sz="1100" dirty="0"/>
              <a:t>enable you to reserve computing capacity for 1-year or 3-year term with lower hourly running costs. The discounted usage price is fixed for as long as you own the Reserved Instance. If you expect consistent, heavy</a:t>
            </a:r>
            <a:r>
              <a:rPr lang="en-US" sz="1100" baseline="0" dirty="0"/>
              <a:t> </a:t>
            </a:r>
            <a:r>
              <a:rPr lang="en-US" sz="1100" dirty="0"/>
              <a:t>use, they can provide substantial savings compared to On-Demand Instances.</a:t>
            </a:r>
          </a:p>
          <a:p>
            <a:pPr>
              <a:spcAft>
                <a:spcPts val="600"/>
              </a:spcAft>
            </a:pPr>
            <a:r>
              <a:rPr lang="en-US" sz="1100" b="1" dirty="0"/>
              <a:t>Scheduled Reserved Instances</a:t>
            </a:r>
            <a:r>
              <a:rPr lang="en-US" sz="1100" dirty="0"/>
              <a:t> enable you to purchase capacity reservations that recur on a daily, weekly, or monthly basis, with a specified duration, for a 1-year term. You pay for the time that the instances are scheduled, even if you do not use them. </a:t>
            </a:r>
          </a:p>
          <a:p>
            <a:pPr>
              <a:spcAft>
                <a:spcPts val="600"/>
              </a:spcAft>
            </a:pPr>
            <a:r>
              <a:rPr lang="en-US" sz="1100" b="1" dirty="0"/>
              <a:t>Spot Instances </a:t>
            </a:r>
            <a:r>
              <a:rPr lang="en-US" sz="1100" dirty="0"/>
              <a:t>enable you to bid on unused EC2 instances, which can lower your costs. The hourly price for a Spot Instance fluctuates depending on supply and demand. Your Spot Instance runs whenever your bid exceeds the current market price.</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476718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Each Amazon EC2 pricing model provides a different set of benefits.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On-Demand Instances </a:t>
            </a:r>
            <a:r>
              <a:rPr lang="en-US" sz="1100" dirty="0"/>
              <a:t>offer the most flexibility, with no long-term contract and low rates. </a:t>
            </a:r>
            <a:r>
              <a:rPr lang="en-IN" sz="1200" b="0" i="0" kern="1200" dirty="0">
                <a:solidFill>
                  <a:schemeClr val="tx1"/>
                </a:solidFill>
                <a:effectLst/>
                <a:latin typeface="+mn-lt"/>
                <a:ea typeface="+mn-ea"/>
                <a:cs typeface="+mn-cs"/>
              </a:rPr>
              <a:t>On-Demand Instances let you pay for compute capacity by the hour or second (minimum of 60 seconds) with no long-term commitments. This frees you from the costs and complexities of planning, purchasing, and maintaining hardware and transforms what are commonly large fixed costs into much smaller variable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Pricing is per instance-hour consumed for each instance, from the time an instance is launched until it is terminated or stopped. Each partial instance-hour consumed will be billed per-second for Linux, Windows, Windows with SQL Enterprise, Windows with SQL Standard, and Windows with SQL Web Instances, and as a full hour for all other instance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Spot Instances</a:t>
            </a:r>
            <a:r>
              <a:rPr lang="en-US" sz="1100" b="0" i="0" kern="1200" dirty="0">
                <a:solidFill>
                  <a:schemeClr val="tx1"/>
                </a:solidFill>
                <a:effectLst/>
                <a:latin typeface="+mn-lt"/>
                <a:ea typeface="+mn-ea"/>
                <a:cs typeface="+mn-cs"/>
              </a:rPr>
              <a:t> provide large scale at a significantly discounted price. </a:t>
            </a:r>
          </a:p>
          <a:p>
            <a:r>
              <a:rPr lang="en-IN" sz="1200" b="0" i="0" kern="1200" dirty="0">
                <a:solidFill>
                  <a:schemeClr val="tx1"/>
                </a:solidFill>
                <a:effectLst/>
                <a:latin typeface="+mn-lt"/>
                <a:ea typeface="+mn-ea"/>
                <a:cs typeface="+mn-cs"/>
              </a:rPr>
              <a:t>Amazon EC2 Spot Instances let you take advantage of unused EC2 capacity in the AWS cloud. Spot Instances are available at up to a 90% discount compared to On-Demand prices. You can use Spot Instances for various stateless, fault-tolerant, or flexible applications such as big data, containerized workloads, CI/CD, web servers, high-performance computing (HPC), and test &amp; development workloads. Because Spot Instances are tightly integrated with AWS services such as Auto Scaling, EMR, ECS, </a:t>
            </a:r>
            <a:r>
              <a:rPr lang="en-IN" sz="1200" b="0" i="0" kern="1200" dirty="0" err="1">
                <a:solidFill>
                  <a:schemeClr val="tx1"/>
                </a:solidFill>
                <a:effectLst/>
                <a:latin typeface="+mn-lt"/>
                <a:ea typeface="+mn-ea"/>
                <a:cs typeface="+mn-cs"/>
              </a:rPr>
              <a:t>CloudFormation</a:t>
            </a:r>
            <a:r>
              <a:rPr lang="en-IN" sz="1200" b="0" i="0" kern="1200" dirty="0">
                <a:solidFill>
                  <a:schemeClr val="tx1"/>
                </a:solidFill>
                <a:effectLst/>
                <a:latin typeface="+mn-lt"/>
                <a:ea typeface="+mn-ea"/>
                <a:cs typeface="+mn-cs"/>
              </a:rPr>
              <a:t>, Data Pipeline and AWS Batch, you can choose how to launch and maintain your applications running on Spot Instances.</a:t>
            </a:r>
          </a:p>
          <a:p>
            <a:r>
              <a:rPr lang="en-IN" sz="1200" b="0" i="0" kern="1200" dirty="0">
                <a:solidFill>
                  <a:schemeClr val="tx1"/>
                </a:solidFill>
                <a:effectLst/>
                <a:latin typeface="+mn-lt"/>
                <a:ea typeface="+mn-ea"/>
                <a:cs typeface="+mn-cs"/>
              </a:rPr>
              <a:t>Moreover, you can easily combine Spot Instances with On-Demand, RIs and Savings Plans Instances to further optimize workload cost with performance. Due to the operating scale of AWS, Spot Instances can offer the scale and cost savings to run hyper-scale workloads. You also have the option to hibernate, stop or terminate your Spot Instances when EC2 reclaims the capacity back with two-minutes of notice. Only on AWS, you have easy access to unused compute capacity at such massive scale - all at up to a 90% discount.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lvl="0">
              <a:defRPr/>
            </a:pPr>
            <a:r>
              <a:rPr lang="en-US" sz="1100" b="1" dirty="0"/>
              <a:t>Reserved Instances</a:t>
            </a:r>
            <a:r>
              <a:rPr lang="en-US" sz="1100" dirty="0"/>
              <a:t> are a good choice if </a:t>
            </a:r>
            <a:r>
              <a:rPr lang="en-US" sz="1100" b="0" i="0" kern="1200" dirty="0">
                <a:solidFill>
                  <a:schemeClr val="tx1"/>
                </a:solidFill>
                <a:effectLst/>
                <a:latin typeface="+mn-lt"/>
                <a:ea typeface="+mn-ea"/>
                <a:cs typeface="+mn-cs"/>
              </a:rPr>
              <a:t>you have predictable or steady-state compute needs (for example, an instance that you know you want to keep running most or all of the time for months or years).</a:t>
            </a:r>
          </a:p>
          <a:p>
            <a:pPr lvl="0">
              <a:defRPr/>
            </a:pPr>
            <a:r>
              <a:rPr lang="en-IN" sz="1200" b="0" i="0" kern="1200" dirty="0">
                <a:solidFill>
                  <a:schemeClr val="tx1"/>
                </a:solidFill>
                <a:effectLst/>
                <a:latin typeface="+mn-lt"/>
                <a:ea typeface="+mn-ea"/>
                <a:cs typeface="+mn-cs"/>
              </a:rPr>
              <a:t>Amazon EC2 Reserved Instances (RI) provide a significant discount (up to 72%) compared to On-Demand pricing and provide a capacity reservation when used in a specific Availability Zone. RIs can provide a capacity reservation, offering additional confidence in your ability to launch the number of instances you have reserved when you need them.</a:t>
            </a:r>
          </a:p>
          <a:p>
            <a:r>
              <a:rPr lang="en-IN" sz="1200" b="0" i="0" kern="1200" dirty="0">
                <a:solidFill>
                  <a:schemeClr val="tx1"/>
                </a:solidFill>
                <a:effectLst/>
                <a:latin typeface="+mn-lt"/>
                <a:ea typeface="+mn-ea"/>
                <a:cs typeface="+mn-cs"/>
              </a:rPr>
              <a:t>EC2 RIs provide a discounted hourly rate and an optional capacity reservation for EC2 instances. AWS Billing automatically applies your RI’s discounted rate when attributes of EC2 instance usage match attributes of an active RI.</a:t>
            </a:r>
          </a:p>
          <a:p>
            <a:r>
              <a:rPr lang="en-IN" sz="1200" b="0" i="0" kern="1200" dirty="0">
                <a:solidFill>
                  <a:schemeClr val="tx1"/>
                </a:solidFill>
                <a:effectLst/>
                <a:latin typeface="+mn-lt"/>
                <a:ea typeface="+mn-ea"/>
                <a:cs typeface="+mn-cs"/>
              </a:rPr>
              <a:t>If an Availability Zone is specified, EC2 reserves capacity matching the attributes of the RI. The capacity reservation of an RI is automatically utilized by running instances matching these attributes.</a:t>
            </a:r>
          </a:p>
          <a:p>
            <a:r>
              <a:rPr lang="en-IN" sz="1200" b="0" i="0" kern="1200" dirty="0">
                <a:solidFill>
                  <a:schemeClr val="tx1"/>
                </a:solidFill>
                <a:effectLst/>
                <a:latin typeface="+mn-lt"/>
                <a:ea typeface="+mn-ea"/>
                <a:cs typeface="+mn-cs"/>
              </a:rPr>
              <a:t>You can also choose to forego the capacity reservation and purchase an RI that is scoped to a region. RIs that are scoped to a region automatically apply the RI’s discount to instance usage across AZs and instance sizes in a region, making it easier for you to take advantage of the RI’s discounted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Dedicated Hosts</a:t>
            </a:r>
            <a:r>
              <a:rPr lang="en-US" sz="1100" b="0" i="0" kern="1200" dirty="0">
                <a:solidFill>
                  <a:schemeClr val="tx1"/>
                </a:solidFill>
                <a:effectLst/>
                <a:latin typeface="+mn-lt"/>
                <a:ea typeface="+mn-ea"/>
                <a:cs typeface="+mn-cs"/>
              </a:rPr>
              <a:t> are a good choice when you have licensing restrictions for the software you want to run on Amazon EC2,</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when you have specific compliance or regulatory requirements that preclude you from using the other deployment options.</a:t>
            </a:r>
            <a:endParaRPr lang="en-US" altLang="en-US" sz="1100" dirty="0">
              <a:solidFill>
                <a:srgbClr val="323232"/>
              </a:solidFill>
            </a:endParaRPr>
          </a:p>
          <a:p>
            <a:r>
              <a:rPr lang="en-US" sz="1100" dirty="0"/>
              <a:t> </a:t>
            </a:r>
            <a:r>
              <a:rPr lang="en-IN" sz="1200" b="0" i="0" kern="1200" dirty="0">
                <a:solidFill>
                  <a:schemeClr val="tx1"/>
                </a:solidFill>
                <a:effectLst/>
                <a:latin typeface="+mn-lt"/>
                <a:ea typeface="+mn-ea"/>
                <a:cs typeface="+mn-cs"/>
              </a:rPr>
              <a:t>Amazon EC2 Dedicated Hosts allow you to use your eligible software licenses from vendors such as Microsoft and Oracle on Amazon EC2, so that you get the flexibility and cost effectiveness of using your own licenses, but with the resiliency, simplicity and elasticity of AWS. An Amazon EC2 Dedicated Host is a physical server fully dedicated for your use, so you can help address corporate compliance requirements.</a:t>
            </a:r>
          </a:p>
          <a:p>
            <a:r>
              <a:rPr lang="en-IN" sz="1200" b="0" i="0" kern="1200" dirty="0">
                <a:solidFill>
                  <a:schemeClr val="tx1"/>
                </a:solidFill>
                <a:effectLst/>
                <a:latin typeface="+mn-lt"/>
                <a:ea typeface="+mn-ea"/>
                <a:cs typeface="+mn-cs"/>
              </a:rPr>
              <a:t>Amazon EC2 Dedicated Host is also integrated with AWS License Manager, a service which helps you manage your software licenses, including Microsoft Windows Server and Microsoft SQL Server licenses. In License Manager, you can specify your licensing terms for governing license usage, as well as your Dedicated Host management preferences for host allocation and host capacity utilization. Once setup, AWS takes care of these administrative tasks on your behalf, so that you can seamlessly launch virtual machines (instances) on Dedicated Hosts just like you would launch an EC2 instance with AWS provided licenses.</a:t>
            </a:r>
          </a:p>
          <a:p>
            <a:endParaRPr lang="en-US" sz="1100" dirty="0"/>
          </a:p>
          <a:p>
            <a:endParaRPr lang="en-US" sz="1100" dirty="0"/>
          </a:p>
          <a:p>
            <a:r>
              <a:rPr lang="en-US" sz="1100" dirty="0"/>
              <a:t>https://aws.amazon.com/ec2/pricing/on-demand/</a:t>
            </a:r>
          </a:p>
          <a:p>
            <a:r>
              <a:rPr lang="en-US" sz="1100" dirty="0"/>
              <a:t>https://aws.amazon.com/ec2/spot/</a:t>
            </a:r>
          </a:p>
          <a:p>
            <a:r>
              <a:rPr lang="en-US" sz="1100" dirty="0"/>
              <a:t>https://aws.amazon.com/ec2/pricing/reserved-instances/</a:t>
            </a:r>
          </a:p>
          <a:p>
            <a:r>
              <a:rPr lang="en-US" sz="1100" dirty="0"/>
              <a:t>https://aws.amazon.com/ec2/dedicated-hosts/</a:t>
            </a:r>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948957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47338"/>
          </a:xfrm>
        </p:spPr>
        <p:txBody>
          <a:bodyPr wrap="square" tIns="91440" bIns="0"/>
          <a:lstStyle/>
          <a:p>
            <a:pPr>
              <a:defRPr/>
            </a:pPr>
            <a:r>
              <a:rPr lang="en-US" sz="1100" dirty="0"/>
              <a:t>Here is a review of some use cases for the various pricing options. </a:t>
            </a:r>
          </a:p>
          <a:p>
            <a:pPr>
              <a:defRPr/>
            </a:pPr>
            <a:endParaRPr lang="en-US" sz="1100" dirty="0"/>
          </a:p>
          <a:p>
            <a:pPr>
              <a:spcAft>
                <a:spcPts val="1200"/>
              </a:spcAft>
              <a:defRPr/>
            </a:pPr>
            <a:r>
              <a:rPr lang="en-US" sz="1100" b="1" dirty="0"/>
              <a:t>On-Demand Instance</a:t>
            </a:r>
            <a:r>
              <a:rPr lang="en-US" sz="1100" dirty="0"/>
              <a:t> pricing works well for spiky workloads or if you only need to test or run an application for a short</a:t>
            </a:r>
            <a:r>
              <a:rPr lang="en-US" sz="1100" baseline="0" dirty="0"/>
              <a:t> </a:t>
            </a:r>
            <a:r>
              <a:rPr lang="en-US" sz="1100" dirty="0"/>
              <a:t>time</a:t>
            </a:r>
            <a:r>
              <a:rPr lang="en-US" sz="1100" baseline="0" dirty="0"/>
              <a:t> (f</a:t>
            </a:r>
            <a:r>
              <a:rPr lang="en-US" sz="1100" dirty="0"/>
              <a:t>or example, during application development or testing). Sometimes, your workloads are unpredictable, and On-Demand Instances are a good choice for these cases.</a:t>
            </a:r>
          </a:p>
          <a:p>
            <a:pPr>
              <a:defRPr/>
            </a:pPr>
            <a:endParaRPr lang="en-US" sz="1100" b="1" dirty="0"/>
          </a:p>
          <a:p>
            <a:pPr>
              <a:defRPr/>
            </a:pPr>
            <a:r>
              <a:rPr lang="en-US" sz="1100" b="1" dirty="0"/>
              <a:t>Spot Instances </a:t>
            </a:r>
            <a:r>
              <a:rPr lang="en-US" sz="1100" dirty="0"/>
              <a:t>are a good choice if your applications can tolerate interruption with a 2-minute warning notification. </a:t>
            </a:r>
            <a:r>
              <a:rPr lang="en-US" sz="1100" b="0" i="0" kern="1200" dirty="0">
                <a:solidFill>
                  <a:schemeClr val="tx1"/>
                </a:solidFill>
                <a:effectLst/>
                <a:ea typeface="+mn-ea"/>
                <a:cs typeface="+mn-cs"/>
              </a:rPr>
              <a:t>By default, instances are terminated, but you can configure them to stop or hibernate instead. Common use cases include fault-tolerant applications such as web servers, API backends</a:t>
            </a:r>
            <a:r>
              <a:rPr lang="en-US" sz="1100" dirty="0"/>
              <a:t>, and big data processing. Workloads that constantly save data to persistent storage (such as Amazon S3) are also good candidates.</a:t>
            </a:r>
            <a:endParaRPr lang="en-US" sz="1100" b="0" i="0" kern="1200" dirty="0">
              <a:solidFill>
                <a:schemeClr val="tx1"/>
              </a:solidFill>
              <a:effectLst/>
              <a:ea typeface="+mn-ea"/>
              <a:cs typeface="+mn-cs"/>
            </a:endParaRPr>
          </a:p>
          <a:p>
            <a:pPr>
              <a:defRPr/>
            </a:pPr>
            <a:endParaRPr lang="en-US" sz="1100" b="0" i="0" kern="1200" dirty="0">
              <a:solidFill>
                <a:schemeClr val="tx1"/>
              </a:solidFill>
              <a:effectLst/>
              <a:ea typeface="+mn-ea"/>
              <a:cs typeface="+mn-cs"/>
            </a:endParaRPr>
          </a:p>
          <a:p>
            <a:pPr>
              <a:defRPr/>
            </a:pPr>
            <a:r>
              <a:rPr lang="en-US" sz="1100" b="1" kern="1200" dirty="0">
                <a:solidFill>
                  <a:schemeClr val="tx1"/>
                </a:solidFill>
                <a:effectLst/>
                <a:ea typeface="+mn-ea"/>
                <a:cs typeface="+mn-cs"/>
              </a:rPr>
              <a:t>Reserved Instances </a:t>
            </a:r>
            <a:r>
              <a:rPr lang="en-US" sz="1100" dirty="0"/>
              <a:t>are a good choice </a:t>
            </a:r>
            <a:r>
              <a:rPr lang="en-US" sz="1100" kern="1200" dirty="0">
                <a:solidFill>
                  <a:schemeClr val="tx1"/>
                </a:solidFill>
                <a:effectLst/>
                <a:ea typeface="+mn-ea"/>
                <a:cs typeface="+mn-cs"/>
              </a:rPr>
              <a:t>when you have long-term workloads with predictable usage patterns, such as servers that you know you will want to run in a consistent way over many months.</a:t>
            </a:r>
            <a:endParaRPr lang="en-US" sz="1100" kern="1200" dirty="0">
              <a:solidFill>
                <a:srgbClr val="323232"/>
              </a:solidFill>
              <a:effectLst/>
              <a:cs typeface="+mn-cs"/>
            </a:endParaRPr>
          </a:p>
          <a:p>
            <a:pPr>
              <a:defRPr/>
            </a:pPr>
            <a:endParaRPr lang="en-US" sz="1100" b="1" dirty="0">
              <a:solidFill>
                <a:srgbClr val="323232"/>
              </a:solidFill>
              <a:ea typeface="ＭＳ Ｐゴシック" charset="0"/>
            </a:endParaRPr>
          </a:p>
          <a:p>
            <a:pPr>
              <a:defRPr/>
            </a:pPr>
            <a:r>
              <a:rPr lang="en-US" sz="1100" b="1" dirty="0">
                <a:solidFill>
                  <a:srgbClr val="323232"/>
                </a:solidFill>
                <a:ea typeface="ＭＳ Ｐゴシック" charset="0"/>
              </a:rPr>
              <a:t>Dedicated Hosts </a:t>
            </a:r>
            <a:r>
              <a:rPr lang="en-US" sz="1100" dirty="0"/>
              <a:t>are a good choice when you have existing per-socket, per-core, or per-VM</a:t>
            </a:r>
            <a:r>
              <a:rPr lang="en-US" sz="1100" baseline="0" dirty="0"/>
              <a:t> </a:t>
            </a:r>
            <a:r>
              <a:rPr lang="en-US" sz="1100" dirty="0"/>
              <a:t>software licenses, or when you must address specific corporate compliance and regulatory requirements. </a:t>
            </a:r>
          </a:p>
        </p:txBody>
      </p:sp>
    </p:spTree>
    <p:extLst>
      <p:ext uri="{BB962C8B-B14F-4D97-AF65-F5344CB8AC3E}">
        <p14:creationId xmlns:p14="http://schemas.microsoft.com/office/powerpoint/2010/main" val="3284866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optimize costs, you must consider four consistent, powerful drivers.</a:t>
            </a:r>
            <a:r>
              <a:rPr lang="en-US" sz="110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Regardless of your workload or architecture, there are five cost optimization pillars that apply across nearly all environments. </a:t>
            </a:r>
            <a:r>
              <a:rPr lang="en-IN" sz="1200" b="0" i="0" u="none" strike="noStrike" kern="1200" dirty="0">
                <a:solidFill>
                  <a:schemeClr val="tx1"/>
                </a:solidFill>
                <a:effectLst/>
                <a:latin typeface="+mn-lt"/>
                <a:ea typeface="+mn-ea"/>
                <a:cs typeface="+mn-cs"/>
              </a:rPr>
              <a:t> It provides guidance to help customers apply best practices in the design, delivery, and maintenance of AWS environments.</a:t>
            </a:r>
          </a:p>
          <a:p>
            <a:r>
              <a:rPr lang="en-IN" sz="1200" b="0" i="0" u="none" strike="noStrike" kern="1200" dirty="0">
                <a:solidFill>
                  <a:schemeClr val="tx1"/>
                </a:solidFill>
                <a:effectLst/>
                <a:latin typeface="+mn-lt"/>
                <a:ea typeface="+mn-ea"/>
                <a:cs typeface="+mn-cs"/>
              </a:rPr>
              <a:t>A cost-optimized workload fully utilizes all resources, achieves an outcome at the lowest possible price point, and meets your functional requirements. This whitepaper provides in-depth guidance for building capability within your organization, designing your workload, selecting your services, configuring and operating the services, and applying cost optimization techniques.</a:t>
            </a:r>
          </a:p>
          <a:p>
            <a:r>
              <a:rPr lang="en-IN" sz="1200" b="0" i="0" kern="1200" dirty="0">
                <a:solidFill>
                  <a:schemeClr val="tx1"/>
                </a:solidFill>
                <a:effectLst/>
                <a:latin typeface="+mn-lt"/>
                <a:ea typeface="+mn-ea"/>
                <a:cs typeface="+mn-cs"/>
              </a:rPr>
              <a:t>The </a:t>
            </a:r>
            <a:r>
              <a:rPr lang="en-IN" sz="1200" b="0" i="0" u="none" strike="noStrike" kern="1200" dirty="0">
                <a:solidFill>
                  <a:schemeClr val="tx1"/>
                </a:solidFill>
                <a:effectLst/>
                <a:latin typeface="+mn-lt"/>
                <a:ea typeface="+mn-ea"/>
                <a:cs typeface="+mn-cs"/>
                <a:hlinkClick r:id="rId3"/>
              </a:rPr>
              <a:t>AWS Well-Architected Framework</a:t>
            </a:r>
            <a:r>
              <a:rPr lang="en-IN" sz="1200" b="0" i="0" kern="1200" dirty="0">
                <a:solidFill>
                  <a:schemeClr val="tx1"/>
                </a:solidFill>
                <a:effectLst/>
                <a:latin typeface="+mn-lt"/>
                <a:ea typeface="+mn-ea"/>
                <a:cs typeface="+mn-cs"/>
              </a:rPr>
              <a:t> helps you understand the decisions you make while building workloads on AWS. The Framework provides architectural best practices for designing and operating reliable, secure, efficient, and cost-effective workloads in the cloud. It demonstrates a way to consistently measure your architectures against best practices and identify areas for improvement. We believe that having well-architected workloads greatly increases the likelihood of business success.</a:t>
            </a:r>
          </a:p>
          <a:p>
            <a:r>
              <a:rPr lang="en-IN" sz="1200" b="0" i="0" kern="1200" dirty="0">
                <a:solidFill>
                  <a:schemeClr val="tx1"/>
                </a:solidFill>
                <a:effectLst/>
                <a:latin typeface="+mn-lt"/>
                <a:ea typeface="+mn-ea"/>
                <a:cs typeface="+mn-cs"/>
              </a:rPr>
              <a:t>The pillars of cost optimization are: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Right-size</a:t>
            </a:r>
            <a:r>
              <a:rPr lang="en-US" sz="1100" kern="1200" dirty="0">
                <a:solidFill>
                  <a:schemeClr val="tx1"/>
                </a:solidFill>
                <a:effectLst/>
                <a:latin typeface="+mn-lt"/>
                <a:ea typeface="+mn-ea"/>
                <a:cs typeface="+mn-cs"/>
              </a:rPr>
              <a:t> –</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Choose</a:t>
            </a:r>
            <a:r>
              <a:rPr lang="en-US" sz="1100" kern="1200" baseline="0" dirty="0">
                <a:solidFill>
                  <a:schemeClr val="tx1"/>
                </a:solidFill>
                <a:effectLst/>
                <a:latin typeface="+mn-lt"/>
                <a:ea typeface="+mn-ea"/>
                <a:cs typeface="+mn-cs"/>
              </a:rPr>
              <a:t> the right balance of i</a:t>
            </a:r>
            <a:r>
              <a:rPr lang="en-US" sz="1100" kern="1200" dirty="0">
                <a:solidFill>
                  <a:schemeClr val="tx1"/>
                </a:solidFill>
                <a:effectLst/>
                <a:latin typeface="+mn-lt"/>
                <a:ea typeface="+mn-ea"/>
                <a:cs typeface="+mn-cs"/>
              </a:rPr>
              <a:t>nstance types. Notice when servers can be either sized down or turned off, and still meet your performance requirements.</a:t>
            </a:r>
          </a:p>
          <a:p>
            <a:pPr marL="0" lvl="0" indent="0">
              <a:buFont typeface="Arial" panose="020B0604020202020204" pitchFamily="34" charset="0"/>
              <a:buNone/>
            </a:pPr>
            <a:r>
              <a:rPr lang="en-IN" sz="1200" b="0" i="0" kern="1200" dirty="0">
                <a:solidFill>
                  <a:schemeClr val="tx1"/>
                </a:solidFill>
                <a:effectLst/>
                <a:latin typeface="+mn-lt"/>
                <a:ea typeface="+mn-ea"/>
                <a:cs typeface="+mn-cs"/>
              </a:rPr>
              <a:t>    Right sizing is </a:t>
            </a:r>
            <a:r>
              <a:rPr lang="en-IN" sz="1200" b="1" i="0" kern="1200" dirty="0">
                <a:solidFill>
                  <a:schemeClr val="tx1"/>
                </a:solidFill>
                <a:effectLst/>
                <a:latin typeface="+mn-lt"/>
                <a:ea typeface="+mn-ea"/>
                <a:cs typeface="+mn-cs"/>
              </a:rPr>
              <a:t>the process of matching instance types and sizes to your workload performance and capacity requirements at the lowest possible cost</a:t>
            </a:r>
            <a:r>
              <a:rPr lang="en-IN" sz="1200" b="0" i="0" kern="1200" dirty="0">
                <a:solidFill>
                  <a:schemeClr val="tx1"/>
                </a:solidFill>
                <a:effectLst/>
                <a:latin typeface="+mn-lt"/>
                <a:ea typeface="+mn-ea"/>
                <a:cs typeface="+mn-cs"/>
              </a:rPr>
              <a:t>.</a:t>
            </a:r>
          </a:p>
          <a:p>
            <a:pPr marL="0" lvl="0" indent="0">
              <a:buFont typeface="Arial" panose="020B0604020202020204" pitchFamily="34" charset="0"/>
              <a:buNone/>
            </a:pPr>
            <a:r>
              <a:rPr lang="en-IN" sz="1200" b="0" i="0" kern="1200" dirty="0">
                <a:solidFill>
                  <a:schemeClr val="tx1"/>
                </a:solidFill>
                <a:effectLst/>
                <a:latin typeface="+mn-lt"/>
                <a:ea typeface="+mn-ea"/>
                <a:cs typeface="+mn-cs"/>
              </a:rPr>
              <a:t>Ensure that what you provision matches what you need. For example, for compute, you provision for CPU, memory, storage, and network throughput. Increase elasticity – Traditional IT costs and hardware requirements are tailored for peak usage and are rarely turned off.</a:t>
            </a:r>
          </a:p>
          <a:p>
            <a:pPr marL="0" lvl="0" indent="0">
              <a:buFont typeface="Arial" panose="020B0604020202020204" pitchFamily="34" charset="0"/>
              <a:buNone/>
            </a:pPr>
            <a:endParaRPr lang="en-US" sz="1100" kern="1200" dirty="0">
              <a:solidFill>
                <a:schemeClr val="tx1"/>
              </a:solidFill>
              <a:effectLst/>
              <a:latin typeface="+mn-lt"/>
              <a:ea typeface="+mn-ea"/>
              <a:cs typeface="+mn-cs"/>
            </a:endParaRPr>
          </a:p>
          <a:p>
            <a:pPr marL="0" lvl="0" indent="0">
              <a:buFont typeface="Arial" panose="020B0604020202020204" pitchFamily="34" charset="0"/>
              <a:buNone/>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Increase elasticity</a:t>
            </a:r>
            <a:r>
              <a:rPr lang="en-US" sz="1100" kern="1200" dirty="0">
                <a:solidFill>
                  <a:schemeClr val="tx1"/>
                </a:solidFill>
                <a:effectLst/>
                <a:latin typeface="+mn-lt"/>
                <a:ea typeface="+mn-ea"/>
                <a:cs typeface="+mn-cs"/>
              </a:rPr>
              <a:t> – Design your deployments to reduce the amount of server capacity that is idle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by implementing deployments that are elastic, such as deployments that use automatic</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scaling to handle peak loads.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b="0" i="0" kern="1200" dirty="0">
                <a:solidFill>
                  <a:schemeClr val="tx1"/>
                </a:solidFill>
                <a:effectLst/>
                <a:latin typeface="+mn-lt"/>
                <a:ea typeface="+mn-ea"/>
                <a:cs typeface="+mn-cs"/>
              </a:rPr>
              <a:t>AWS defines the third pillar, elasticity, as using services when you need them, and having the option to turn them off when you don’t. This is one of the key benefits of leveraging the public cloud – yet it still requires teams to make decisions using the same methodology leveraged in on-</a:t>
            </a:r>
            <a:r>
              <a:rPr lang="en-IN" sz="1200" b="0" i="0" kern="1200" dirty="0" err="1">
                <a:solidFill>
                  <a:schemeClr val="tx1"/>
                </a:solidFill>
                <a:effectLst/>
                <a:latin typeface="+mn-lt"/>
                <a:ea typeface="+mn-ea"/>
                <a:cs typeface="+mn-cs"/>
              </a:rPr>
              <a:t>prem</a:t>
            </a:r>
            <a:r>
              <a:rPr lang="en-IN" sz="1200" b="0" i="0" kern="1200" dirty="0">
                <a:solidFill>
                  <a:schemeClr val="tx1"/>
                </a:solidFill>
                <a:effectLst/>
                <a:latin typeface="+mn-lt"/>
                <a:ea typeface="+mn-ea"/>
                <a:cs typeface="+mn-cs"/>
              </a:rPr>
              <a:t> environments. </a:t>
            </a:r>
            <a:r>
              <a:rPr lang="en-IN" sz="1200" b="0" i="0" kern="1200" dirty="0" err="1">
                <a:solidFill>
                  <a:schemeClr val="tx1"/>
                </a:solidFill>
                <a:effectLst/>
                <a:latin typeface="+mn-lt"/>
                <a:ea typeface="+mn-ea"/>
                <a:cs typeface="+mn-cs"/>
              </a:rPr>
              <a:t>Alam’s</a:t>
            </a:r>
            <a:r>
              <a:rPr lang="en-IN" sz="1200" b="0" i="0" kern="1200" dirty="0">
                <a:solidFill>
                  <a:schemeClr val="tx1"/>
                </a:solidFill>
                <a:effectLst/>
                <a:latin typeface="+mn-lt"/>
                <a:ea typeface="+mn-ea"/>
                <a:cs typeface="+mn-cs"/>
              </a:rPr>
              <a:t> presentation recommends automated scheduling (such as turning off non-prod workloads at certain times of day, every day) along with increased granularity in auto-scaling – but how can you be sure that you’ll predict workload demand accurately or respond quickly enough to changes in order to reap the full benefits of these approaches?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Optimal pricing model </a:t>
            </a:r>
            <a:r>
              <a:rPr lang="en-US" sz="1100" kern="1200" dirty="0">
                <a:solidFill>
                  <a:schemeClr val="tx1"/>
                </a:solidFill>
                <a:effectLst/>
                <a:latin typeface="+mn-lt"/>
                <a:ea typeface="+mn-ea"/>
                <a:cs typeface="+mn-cs"/>
              </a:rPr>
              <a:t>– Recognize the available pricing options. Analyze your usage patterns so that you can run EC2 instances with the right mix of pricing options.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Optimize storage choices </a:t>
            </a:r>
            <a:r>
              <a:rPr lang="en-US" sz="1100" kern="1200" dirty="0">
                <a:solidFill>
                  <a:schemeClr val="tx1"/>
                </a:solidFill>
                <a:effectLst/>
                <a:latin typeface="+mn-lt"/>
                <a:ea typeface="+mn-ea"/>
                <a:cs typeface="+mn-cs"/>
              </a:rPr>
              <a:t>– Analyze the storage requirements of your deployments. Reduce unused storage overhead when possible, and choose less expensive storage options if they can still meet your requirements for storage performance.</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https://docs.aws.amazon.com/whitepapers/latest/cost-optimization-laying-the-foundation/cost-optimization-pillars.html</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384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1: Compute services overview. </a:t>
            </a:r>
          </a:p>
        </p:txBody>
      </p:sp>
    </p:spTree>
    <p:extLst>
      <p:ext uri="{BB962C8B-B14F-4D97-AF65-F5344CB8AC3E}">
        <p14:creationId xmlns:p14="http://schemas.microsoft.com/office/powerpoint/2010/main" val="3346309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First, consider right-sizing. AWS offers approximately 60 instance types and sizes. The wide choice of options enables customers to select the instance that best fits their workload. It can be difficult to know where to start and what </a:t>
            </a:r>
            <a:r>
              <a:rPr lang="en-US" sz="1100" dirty="0"/>
              <a:t>instance choice will prove to be the </a:t>
            </a:r>
            <a:r>
              <a:rPr lang="en-US" sz="1100" kern="1200" dirty="0">
                <a:solidFill>
                  <a:schemeClr val="tx1"/>
                </a:solidFill>
                <a:effectLst/>
                <a:latin typeface="+mn-lt"/>
                <a:ea typeface="+mn-ea"/>
                <a:cs typeface="+mn-cs"/>
              </a:rPr>
              <a:t>best, from both a technical perspective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a cost perspective. </a:t>
            </a:r>
            <a:r>
              <a:rPr lang="en-US" sz="1100" b="1" kern="1200" dirty="0">
                <a:solidFill>
                  <a:schemeClr val="tx1"/>
                </a:solidFill>
                <a:effectLst/>
                <a:latin typeface="+mn-lt"/>
                <a:ea typeface="+mn-ea"/>
                <a:cs typeface="+mn-cs"/>
              </a:rPr>
              <a:t>Right-sizing</a:t>
            </a:r>
            <a:r>
              <a:rPr lang="en-US" sz="1100" kern="1200" dirty="0">
                <a:solidFill>
                  <a:schemeClr val="tx1"/>
                </a:solidFill>
                <a:effectLst/>
                <a:latin typeface="+mn-lt"/>
                <a:ea typeface="+mn-ea"/>
                <a:cs typeface="+mn-cs"/>
              </a:rPr>
              <a:t> is the process of reviewing deployed resources and looking for opportunities to downsize when possible. </a:t>
            </a:r>
          </a:p>
          <a:p>
            <a:pPr marL="0" lvl="0" indent="0">
              <a:buFont typeface="Arial" panose="020B0604020202020204" pitchFamily="34" charset="0"/>
              <a:buNone/>
            </a:pPr>
            <a:endParaRPr lang="en-US" sz="1100" kern="1200" dirty="0">
              <a:effectLst/>
              <a:latin typeface="+mn-lt"/>
              <a:ea typeface="+mn-ea"/>
              <a:cs typeface="+mn-cs"/>
            </a:endParaRPr>
          </a:p>
          <a:p>
            <a:pPr marL="0" lvl="0" indent="0">
              <a:buFont typeface="Arial" panose="020B0604020202020204" pitchFamily="34" charset="0"/>
              <a:buNone/>
            </a:pPr>
            <a:r>
              <a:rPr lang="en-US" sz="1100" b="1" kern="1200" dirty="0">
                <a:effectLst/>
                <a:latin typeface="+mn-lt"/>
                <a:ea typeface="+mn-ea"/>
                <a:cs typeface="+mn-cs"/>
              </a:rPr>
              <a:t>To right-size:</a:t>
            </a:r>
          </a:p>
          <a:p>
            <a:pPr marL="0" lvl="0" indent="0">
              <a:buFont typeface="Arial" panose="020B0604020202020204" pitchFamily="34" charset="0"/>
              <a:buNone/>
            </a:pPr>
            <a:endParaRPr lang="en-US" sz="1100" b="1" kern="1200" dirty="0">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Select</a:t>
            </a:r>
            <a:r>
              <a:rPr lang="en-US" sz="1100" kern="1200" dirty="0">
                <a:effectLst/>
                <a:latin typeface="+mn-lt"/>
                <a:ea typeface="+mn-ea"/>
                <a:cs typeface="+mn-cs"/>
              </a:rPr>
              <a:t> the cheapest instance available that still meets your performance requirements. </a:t>
            </a: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Review</a:t>
            </a:r>
            <a:r>
              <a:rPr lang="en-US" sz="1100" kern="1200" dirty="0">
                <a:effectLst/>
                <a:latin typeface="+mn-lt"/>
                <a:ea typeface="+mn-ea"/>
                <a:cs typeface="+mn-cs"/>
              </a:rPr>
              <a:t> CPU, RAM, storage, and network utilization to identify instances that could be downsized. Y</a:t>
            </a:r>
            <a:r>
              <a:rPr lang="en-US" sz="1100" kern="1200" dirty="0">
                <a:solidFill>
                  <a:schemeClr val="tx1"/>
                </a:solidFill>
                <a:effectLst/>
                <a:latin typeface="+mn-lt"/>
                <a:ea typeface="+mn-ea"/>
                <a:cs typeface="+mn-cs"/>
              </a:rPr>
              <a:t>ou might want to provision a variety of instance types and sizes in a test environment,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then test your application on those different test deployments to identify which instances offer the best performance-to-cost ratio. For right-sizing, use </a:t>
            </a:r>
            <a:r>
              <a:rPr lang="en-US" sz="1100" dirty="0"/>
              <a:t>techniques such as </a:t>
            </a:r>
            <a:r>
              <a:rPr lang="en-US" sz="1100" kern="1200" dirty="0">
                <a:solidFill>
                  <a:schemeClr val="tx1"/>
                </a:solidFill>
                <a:effectLst/>
                <a:latin typeface="+mn-lt"/>
                <a:ea typeface="+mn-ea"/>
                <a:cs typeface="+mn-cs"/>
              </a:rPr>
              <a:t>load testing to your advantage.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effectLst/>
              <a:latin typeface="+mn-lt"/>
              <a:ea typeface="+mn-ea"/>
              <a:cs typeface="+mn-cs"/>
            </a:endParaRPr>
          </a:p>
          <a:p>
            <a:pPr marL="171450" lvl="0" indent="-171450">
              <a:buFont typeface="Arial" panose="020B0604020202020204" pitchFamily="34" charset="0"/>
              <a:buChar char="•"/>
            </a:pPr>
            <a:r>
              <a:rPr lang="en-US" sz="1100" b="1" kern="1200" dirty="0">
                <a:effectLst/>
                <a:latin typeface="+mn-lt"/>
                <a:ea typeface="+mn-ea"/>
                <a:cs typeface="+mn-cs"/>
              </a:rPr>
              <a:t>Use</a:t>
            </a:r>
            <a:r>
              <a:rPr lang="en-US" sz="1100" kern="1200" dirty="0">
                <a:effectLst/>
                <a:latin typeface="+mn-lt"/>
                <a:ea typeface="+mn-ea"/>
                <a:cs typeface="+mn-cs"/>
              </a:rPr>
              <a:t> Amazon CloudWatch metrics and set up custom metrics. A metric represents a time-ordered set of values that are published to CloudWatch</a:t>
            </a:r>
            <a:r>
              <a:rPr lang="en-US" sz="1100" kern="1200" baseline="0" dirty="0">
                <a:effectLst/>
                <a:latin typeface="+mn-lt"/>
                <a:ea typeface="+mn-ea"/>
                <a:cs typeface="+mn-cs"/>
              </a:rPr>
              <a:t> (for </a:t>
            </a:r>
            <a:r>
              <a:rPr lang="en-US" sz="1100" kern="1200" dirty="0">
                <a:effectLst/>
                <a:latin typeface="+mn-lt"/>
                <a:ea typeface="+mn-ea"/>
                <a:cs typeface="+mn-cs"/>
              </a:rPr>
              <a:t>example, the CPU usage of a particular EC2 instance). Data points can come from any application or business activity for which you collect data. </a:t>
            </a:r>
            <a:endParaRPr lang="en-US" sz="1100" dirty="0"/>
          </a:p>
          <a:p>
            <a:endParaRPr lang="en-US" sz="1100" b="1" dirty="0"/>
          </a:p>
        </p:txBody>
      </p:sp>
    </p:spTree>
    <p:extLst>
      <p:ext uri="{BB962C8B-B14F-4D97-AF65-F5344CB8AC3E}">
        <p14:creationId xmlns:p14="http://schemas.microsoft.com/office/powerpoint/2010/main" val="383486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One form of </a:t>
            </a:r>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to</a:t>
            </a:r>
            <a:r>
              <a:rPr lang="en-US" sz="1100" kern="1200" baseline="0" dirty="0">
                <a:solidFill>
                  <a:schemeClr val="tx1"/>
                </a:solidFill>
                <a:effectLst/>
                <a:latin typeface="+mn-lt"/>
                <a:ea typeface="+mn-ea"/>
                <a:cs typeface="+mn-cs"/>
              </a:rPr>
              <a:t> </a:t>
            </a:r>
            <a:r>
              <a:rPr lang="en-US" sz="1100" dirty="0"/>
              <a:t>create, start, or </a:t>
            </a:r>
            <a:r>
              <a:rPr lang="en-US" sz="1100" kern="1200" dirty="0">
                <a:solidFill>
                  <a:schemeClr val="tx1"/>
                </a:solidFill>
                <a:effectLst/>
                <a:latin typeface="+mn-lt"/>
                <a:ea typeface="+mn-ea"/>
                <a:cs typeface="+mn-cs"/>
              </a:rPr>
              <a:t>use EC2 instances when they are needed, but then to turn them off when they are not in use. </a:t>
            </a:r>
            <a:r>
              <a:rPr lang="en-US" sz="1100" dirty="0"/>
              <a:t>Elasticity</a:t>
            </a:r>
            <a:r>
              <a:rPr lang="en-US" sz="1100" kern="1200" dirty="0">
                <a:solidFill>
                  <a:schemeClr val="tx1"/>
                </a:solidFill>
                <a:effectLst/>
                <a:latin typeface="+mn-lt"/>
                <a:ea typeface="+mn-ea"/>
                <a:cs typeface="+mn-cs"/>
              </a:rPr>
              <a:t> is one of the central tenets of the cloud, but customers often go through a learning process to operationalize elasticity to drive cost savings. </a:t>
            </a:r>
          </a:p>
          <a:p>
            <a:r>
              <a:rPr lang="en-US" sz="1100" kern="1200" dirty="0">
                <a:solidFill>
                  <a:schemeClr val="tx1"/>
                </a:solidFill>
                <a:effectLst/>
                <a:latin typeface="+mn-lt"/>
                <a:ea typeface="+mn-ea"/>
                <a:cs typeface="+mn-cs"/>
              </a:rPr>
              <a:t> </a:t>
            </a:r>
          </a:p>
          <a:p>
            <a:pPr lvl="0"/>
            <a:r>
              <a:rPr lang="en-US" sz="1100" kern="1200" dirty="0">
                <a:solidFill>
                  <a:schemeClr val="tx1"/>
                </a:solidFill>
                <a:effectLst/>
                <a:latin typeface="+mn-lt"/>
                <a:ea typeface="+mn-ea"/>
                <a:cs typeface="+mn-cs"/>
              </a:rPr>
              <a:t>The easiest way for large customers to embrace elasticity is to look for resources that look like good candidates for stopping or hibernating, such as non-production environments,</a:t>
            </a:r>
            <a:r>
              <a:rPr lang="en-US" sz="1100" kern="1200" baseline="0" dirty="0">
                <a:solidFill>
                  <a:schemeClr val="tx1"/>
                </a:solidFill>
                <a:effectLst/>
                <a:latin typeface="+mn-lt"/>
                <a:ea typeface="+mn-ea"/>
                <a:cs typeface="+mn-cs"/>
              </a:rPr>
              <a:t> development workloads, or </a:t>
            </a:r>
            <a:r>
              <a:rPr lang="en-US" sz="1100" kern="1200" dirty="0">
                <a:solidFill>
                  <a:schemeClr val="tx1"/>
                </a:solidFill>
                <a:effectLst/>
                <a:latin typeface="+mn-lt"/>
                <a:ea typeface="+mn-ea"/>
                <a:cs typeface="+mn-cs"/>
              </a:rPr>
              <a:t>test workloads. For example, if you run development</a:t>
            </a:r>
            <a:r>
              <a:rPr lang="en-US" sz="1100" kern="1200" baseline="0" dirty="0">
                <a:solidFill>
                  <a:schemeClr val="tx1"/>
                </a:solidFill>
                <a:effectLst/>
                <a:latin typeface="+mn-lt"/>
                <a:ea typeface="+mn-ea"/>
                <a:cs typeface="+mn-cs"/>
              </a:rPr>
              <a:t> or </a:t>
            </a:r>
            <a:r>
              <a:rPr lang="en-US" sz="1100" kern="1200" dirty="0">
                <a:solidFill>
                  <a:schemeClr val="tx1"/>
                </a:solidFill>
                <a:effectLst/>
                <a:latin typeface="+mn-lt"/>
                <a:ea typeface="+mn-ea"/>
                <a:cs typeface="+mn-cs"/>
              </a:rPr>
              <a:t>test workloads in a single time zone, you can easily turn off those instances outside of business hours</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thus reduce runtime costs by perhaps </a:t>
            </a:r>
            <a:r>
              <a:rPr lang="en-US" sz="1100" dirty="0"/>
              <a:t>65</a:t>
            </a:r>
            <a:r>
              <a:rPr lang="en-US" sz="1100" kern="1200" baseline="0" dirty="0">
                <a:solidFill>
                  <a:schemeClr val="tx1"/>
                </a:solidFill>
                <a:effectLst/>
                <a:latin typeface="+mn-lt"/>
                <a:ea typeface="+mn-ea"/>
                <a:cs typeface="+mn-cs"/>
              </a:rPr>
              <a:t> percent</a:t>
            </a:r>
            <a:r>
              <a:rPr lang="en-US" sz="1100" kern="1200" dirty="0">
                <a:solidFill>
                  <a:schemeClr val="tx1"/>
                </a:solidFill>
                <a:effectLst/>
                <a:latin typeface="+mn-lt"/>
                <a:ea typeface="+mn-ea"/>
                <a:cs typeface="+mn-cs"/>
              </a:rPr>
              <a:t>. </a:t>
            </a:r>
            <a:r>
              <a:rPr lang="en-US" sz="1100" dirty="0"/>
              <a:t>The concept is similar to why </a:t>
            </a:r>
            <a:r>
              <a:rPr lang="en-US" sz="1100" kern="1200" dirty="0">
                <a:solidFill>
                  <a:schemeClr val="tx1"/>
                </a:solidFill>
                <a:effectLst/>
                <a:latin typeface="+mn-lt"/>
                <a:ea typeface="+mn-ea"/>
                <a:cs typeface="+mn-cs"/>
              </a:rPr>
              <a:t>there is a light switch next to the door, and why most offices encourage employees </a:t>
            </a:r>
            <a:r>
              <a:rPr lang="en-US" sz="1100" i="1" kern="1200" dirty="0">
                <a:solidFill>
                  <a:schemeClr val="tx1"/>
                </a:solidFill>
                <a:effectLst/>
                <a:latin typeface="+mn-lt"/>
                <a:ea typeface="+mn-ea"/>
                <a:cs typeface="+mn-cs"/>
              </a:rPr>
              <a:t>to turn off the lights on their way out of the office each night. </a:t>
            </a:r>
          </a:p>
          <a:p>
            <a:pPr lvl="0"/>
            <a:endParaRPr lang="en-US" sz="1100" i="1"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For production workloads, configuring more precise and granular automatic scaling policies </a:t>
            </a:r>
            <a:r>
              <a:rPr lang="en-US" sz="1100" dirty="0"/>
              <a:t>can </a:t>
            </a:r>
            <a:r>
              <a:rPr lang="en-US" sz="1100" kern="1200" dirty="0">
                <a:solidFill>
                  <a:schemeClr val="tx1"/>
                </a:solidFill>
                <a:effectLst/>
                <a:latin typeface="+mn-lt"/>
                <a:ea typeface="+mn-ea"/>
                <a:cs typeface="+mn-cs"/>
              </a:rPr>
              <a:t>help you take advantage of horizontal scaling to meet peak capacity needs and to not pay for peak capacity all the time. </a:t>
            </a:r>
          </a:p>
          <a:p>
            <a:r>
              <a:rPr lang="en-US" sz="1100" kern="1200" dirty="0">
                <a:solidFill>
                  <a:schemeClr val="tx1"/>
                </a:solidFill>
                <a:effectLst/>
                <a:latin typeface="+mn-lt"/>
                <a:ea typeface="+mn-ea"/>
                <a:cs typeface="+mn-cs"/>
              </a:rPr>
              <a:t> </a:t>
            </a:r>
          </a:p>
          <a:p>
            <a:r>
              <a:rPr lang="en-US" sz="1100" dirty="0"/>
              <a:t>As a rule of thumb, </a:t>
            </a:r>
            <a:r>
              <a:rPr lang="en-US" sz="1100" i="1" dirty="0"/>
              <a:t>y</a:t>
            </a:r>
            <a:r>
              <a:rPr lang="en-US" sz="1100" dirty="0"/>
              <a:t>ou should target 20–30</a:t>
            </a:r>
            <a:r>
              <a:rPr lang="en-US" sz="1100" baseline="0" dirty="0"/>
              <a:t> percent</a:t>
            </a:r>
            <a:r>
              <a:rPr lang="en-US" sz="1100" dirty="0"/>
              <a:t> of your Amazon EC2 instances to run as On-Demand Instances or Spot Instances, and you should also actively</a:t>
            </a:r>
            <a:r>
              <a:rPr lang="en-US" sz="1100" baseline="0" dirty="0"/>
              <a:t> look for ways</a:t>
            </a:r>
            <a:r>
              <a:rPr lang="en-US" sz="1100" dirty="0"/>
              <a:t> to maximize elasticity.</a:t>
            </a: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2919457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altLang="en-US" sz="1100" dirty="0">
                <a:solidFill>
                  <a:srgbClr val="323232"/>
                </a:solidFill>
              </a:rPr>
              <a:t>AWS provides a number of pricing models for Amazon EC2 to help customers save money. The models available were discussed in detail earlier in this module. Customers can combine multiple purchase types to optimize pricing based on their current and forecast capacity needs. </a:t>
            </a:r>
          </a:p>
          <a:p>
            <a:pPr marL="0" lvl="0" indent="0">
              <a:buFont typeface="Arial" panose="020B0604020202020204" pitchFamily="34" charset="0"/>
              <a:buNone/>
            </a:pPr>
            <a:endParaRPr lang="en-US" altLang="en-US" sz="1100" b="0" i="0" kern="1200" dirty="0">
              <a:solidFill>
                <a:srgbClr val="323232"/>
              </a:solidFill>
              <a:effectLst/>
              <a:latin typeface="+mn-lt"/>
              <a:ea typeface="+mn-ea"/>
              <a:cs typeface="+mn-cs"/>
            </a:endParaRPr>
          </a:p>
          <a:p>
            <a:pPr marL="0" lvl="0" indent="0">
              <a:buFont typeface="Arial" panose="020B0604020202020204" pitchFamily="34" charset="0"/>
              <a:buNone/>
            </a:pPr>
            <a:r>
              <a:rPr lang="en-US" altLang="en-US" sz="1100" b="0" i="0" kern="1200" dirty="0">
                <a:solidFill>
                  <a:srgbClr val="323232"/>
                </a:solidFill>
                <a:effectLst/>
                <a:latin typeface="+mn-lt"/>
                <a:ea typeface="+mn-ea"/>
                <a:cs typeface="+mn-cs"/>
              </a:rPr>
              <a:t>Customers are also encouraged to consider their application architecture. For example, do</a:t>
            </a:r>
            <a:r>
              <a:rPr lang="en-US" altLang="en-US" sz="1100" dirty="0">
                <a:solidFill>
                  <a:srgbClr val="323232"/>
                </a:solidFill>
              </a:rPr>
              <a:t>es the functionality provided by your application need to run on an EC2 virtual machine? Perhaps by making use of the AWS Lambda service instead, you could significantly decrease your costs. </a:t>
            </a:r>
          </a:p>
          <a:p>
            <a:pPr marL="0" lvl="0" indent="0">
              <a:buFont typeface="Arial" panose="020B0604020202020204" pitchFamily="34" charset="0"/>
              <a:buNone/>
            </a:pPr>
            <a:endParaRPr lang="en-US" altLang="en-US" sz="1100" dirty="0">
              <a:solidFill>
                <a:srgbClr val="323232"/>
              </a:solidFill>
            </a:endParaRPr>
          </a:p>
          <a:p>
            <a:pPr marL="0" lvl="0" indent="0">
              <a:buFont typeface="Arial" panose="020B0604020202020204" pitchFamily="34" charset="0"/>
              <a:buNone/>
            </a:pPr>
            <a:r>
              <a:rPr lang="en-US" altLang="en-US" sz="1100" dirty="0">
                <a:solidFill>
                  <a:srgbClr val="323232"/>
                </a:solidFill>
              </a:rPr>
              <a:t>AWS Lambda is discussed later in this module.</a:t>
            </a:r>
            <a:endParaRPr lang="en-US" altLang="en-US" sz="1100" b="0" i="0" kern="1200" dirty="0">
              <a:solidFill>
                <a:schemeClr val="tx1"/>
              </a:solidFill>
              <a:effectLst/>
              <a:latin typeface="+mn-lt"/>
              <a:ea typeface="+mn-ea"/>
              <a:cs typeface="+mn-cs"/>
            </a:endParaRPr>
          </a:p>
          <a:p>
            <a:pPr marL="0" lvl="0" indent="0">
              <a:buFont typeface="Arial" panose="020B0604020202020204" pitchFamily="34" charset="0"/>
              <a:buNone/>
            </a:pPr>
            <a:endParaRPr lang="en-US" sz="1100" i="1" dirty="0">
              <a:solidFill>
                <a:srgbClr val="323232"/>
              </a:solidFill>
            </a:endParaRPr>
          </a:p>
          <a:p>
            <a:pPr>
              <a:spcAft>
                <a:spcPts val="1200"/>
              </a:spcAft>
              <a:defRPr/>
            </a:pPr>
            <a:endParaRPr lang="en-US" sz="1100" dirty="0"/>
          </a:p>
          <a:p>
            <a:pPr marL="171450" indent="-171450">
              <a:spcAft>
                <a:spcPts val="1200"/>
              </a:spcAft>
              <a:buFont typeface="Arial" panose="020B0604020202020204" pitchFamily="34" charset="0"/>
              <a:buChar char="•"/>
              <a:defRPr/>
            </a:pPr>
            <a:endParaRPr lang="en-US" altLang="en-US" sz="1100" dirty="0"/>
          </a:p>
          <a:p>
            <a:pPr eaLnBrk="0" fontAlgn="base" hangingPunct="0">
              <a:spcBef>
                <a:spcPct val="0"/>
              </a:spcBef>
              <a:spcAft>
                <a:spcPct val="0"/>
              </a:spcAft>
              <a:defRPr/>
            </a:pPr>
            <a:endParaRPr lang="en-US" altLang="en-US" sz="1100" dirty="0">
              <a:solidFill>
                <a:srgbClr val="323232"/>
              </a:solidFill>
            </a:endParaRPr>
          </a:p>
          <a:p>
            <a:pPr marL="0" lvl="0" indent="0">
              <a:buFont typeface="Arial" panose="020B0604020202020204" pitchFamily="34" charset="0"/>
              <a:buNone/>
            </a:pP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2462283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21074"/>
          </a:xfrm>
        </p:spPr>
        <p:txBody>
          <a:bodyPr/>
          <a:lstStyle/>
          <a:p>
            <a:pPr marL="0" lvl="0" indent="0">
              <a:buFont typeface="Arial" panose="020B0604020202020204" pitchFamily="34" charset="0"/>
              <a:buNone/>
            </a:pPr>
            <a:r>
              <a:rPr lang="en-US" sz="1100" dirty="0">
                <a:solidFill>
                  <a:srgbClr val="323232"/>
                </a:solidFill>
              </a:rPr>
              <a:t>Customers can also reduce storage costs. When you launch EC2 instances, different instance types offer different storage options. It is a best practice to try to reduce costs while also maintaining storage performance and availability. </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One way you can accomplish this is by </a:t>
            </a:r>
            <a:r>
              <a:rPr lang="en-US" sz="1100" b="1" dirty="0">
                <a:solidFill>
                  <a:srgbClr val="323232"/>
                </a:solidFill>
              </a:rPr>
              <a:t>resizing EBS volumes</a:t>
            </a:r>
            <a:r>
              <a:rPr lang="en-US" sz="1100" dirty="0">
                <a:solidFill>
                  <a:srgbClr val="323232"/>
                </a:solidFill>
              </a:rPr>
              <a:t>. For example, if you originally provisioned a 500-GB volume for an EC2 instance that will only need a maximum of 20 GB of storage space, you can reduce the size of the volume and save on costs.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There are also a variety of </a:t>
            </a:r>
            <a:r>
              <a:rPr lang="en-US" sz="1100" b="1" dirty="0">
                <a:solidFill>
                  <a:srgbClr val="323232"/>
                </a:solidFill>
              </a:rPr>
              <a:t>EBS volume types</a:t>
            </a:r>
            <a:r>
              <a:rPr lang="en-US" sz="1100" dirty="0">
                <a:solidFill>
                  <a:srgbClr val="323232"/>
                </a:solidFill>
              </a:rPr>
              <a:t>. Choose the least expensive type that still meets your performance requirements. For example, Amazon EBS Throughput Optimized HDD (st1) storage typically costs half as much as the default General Purpose SSD (gp2) storage option. If an st1 drive will meet the needs of your workload, take advantage of the cost savings.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Customers often use </a:t>
            </a:r>
            <a:r>
              <a:rPr lang="en-US" sz="1100" b="1" dirty="0">
                <a:solidFill>
                  <a:srgbClr val="323232"/>
                </a:solidFill>
              </a:rPr>
              <a:t>EBS</a:t>
            </a:r>
            <a:r>
              <a:rPr lang="en-US" sz="1100" dirty="0">
                <a:solidFill>
                  <a:srgbClr val="323232"/>
                </a:solidFill>
              </a:rPr>
              <a:t> </a:t>
            </a:r>
            <a:r>
              <a:rPr lang="en-US" sz="1100" b="1" dirty="0">
                <a:solidFill>
                  <a:srgbClr val="323232"/>
                </a:solidFill>
              </a:rPr>
              <a:t>snapshots</a:t>
            </a:r>
            <a:r>
              <a:rPr lang="en-US" sz="1100" dirty="0">
                <a:solidFill>
                  <a:srgbClr val="323232"/>
                </a:solidFill>
              </a:rPr>
              <a:t> to create data backups. However, some customers forget to delete snapshots that are no longer needed. Delete these unneeded snapshots to save on costs.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Finally, try to identify the most </a:t>
            </a:r>
            <a:r>
              <a:rPr lang="en-US" sz="1100" b="1" dirty="0">
                <a:solidFill>
                  <a:srgbClr val="323232"/>
                </a:solidFill>
              </a:rPr>
              <a:t>appropriate destination for specific types of data</a:t>
            </a:r>
            <a:r>
              <a:rPr lang="en-US" sz="1100" dirty="0">
                <a:solidFill>
                  <a:srgbClr val="323232"/>
                </a:solidFill>
              </a:rPr>
              <a:t>. Does your application need the data it uses to reside on Amazon EBS? Would the application run equally as well if it used Amazon S3 for storage instead? Configuring data lifecycle policies can also reduce costs. For example,</a:t>
            </a:r>
            <a:r>
              <a:rPr lang="en-US" sz="1100" baseline="0" dirty="0">
                <a:solidFill>
                  <a:srgbClr val="323232"/>
                </a:solidFill>
              </a:rPr>
              <a:t> you might </a:t>
            </a:r>
            <a:r>
              <a:rPr lang="en-US" sz="1100" dirty="0">
                <a:solidFill>
                  <a:srgbClr val="323232"/>
                </a:solidFill>
              </a:rPr>
              <a:t>automate the migration of older infrequently accessed data to cheaper storage locations, such as Amazon Simple</a:t>
            </a:r>
            <a:r>
              <a:rPr lang="en-US" sz="1100" baseline="0" dirty="0">
                <a:solidFill>
                  <a:srgbClr val="323232"/>
                </a:solidFill>
              </a:rPr>
              <a:t> Storage Service</a:t>
            </a:r>
            <a:r>
              <a:rPr lang="en-US" sz="1100" dirty="0">
                <a:solidFill>
                  <a:srgbClr val="323232"/>
                </a:solidFill>
              </a:rPr>
              <a:t> Glacier.</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2149694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it is done correctly, cost optimization is not a one-time process that a customer completes. Instead, </a:t>
            </a:r>
            <a:r>
              <a:rPr lang="en-US" sz="1100" dirty="0"/>
              <a:t>by routinely </a:t>
            </a:r>
            <a:r>
              <a:rPr lang="en-US" sz="1100" kern="1200" dirty="0">
                <a:solidFill>
                  <a:schemeClr val="tx1"/>
                </a:solidFill>
                <a:effectLst/>
                <a:latin typeface="+mn-lt"/>
                <a:ea typeface="+mn-ea"/>
                <a:cs typeface="+mn-cs"/>
              </a:rPr>
              <a:t>measuring and analyzing your systems, you can continually improve and adjust your costs.</a:t>
            </a:r>
          </a:p>
          <a:p>
            <a:endParaRPr lang="en-US" sz="1100" kern="1200" dirty="0">
              <a:solidFill>
                <a:schemeClr val="tx1"/>
              </a:solidFill>
              <a:effectLst/>
              <a:latin typeface="+mn-lt"/>
              <a:ea typeface="+mn-ea"/>
              <a:cs typeface="+mn-cs"/>
            </a:endParaRPr>
          </a:p>
          <a:p>
            <a:r>
              <a:rPr lang="en-US" sz="1100" b="1" dirty="0"/>
              <a:t>Tagging</a:t>
            </a:r>
            <a:r>
              <a:rPr lang="en-US" sz="1100" dirty="0"/>
              <a:t> helps provide information about </a:t>
            </a:r>
            <a:r>
              <a:rPr lang="en-US" sz="1100" i="1" dirty="0"/>
              <a:t>what resources</a:t>
            </a:r>
            <a:r>
              <a:rPr lang="en-US" sz="1100" dirty="0"/>
              <a:t> are being used </a:t>
            </a:r>
            <a:r>
              <a:rPr lang="en-US" sz="1100" i="1" dirty="0"/>
              <a:t>by whom</a:t>
            </a:r>
            <a:r>
              <a:rPr lang="en-US" sz="1100" dirty="0"/>
              <a:t> and </a:t>
            </a:r>
            <a:r>
              <a:rPr lang="en-US" sz="1100" i="1" dirty="0"/>
              <a:t>for what purpose</a:t>
            </a:r>
            <a:r>
              <a:rPr lang="en-US" sz="1100" dirty="0"/>
              <a:t>. You can activate cost</a:t>
            </a:r>
            <a:r>
              <a:rPr lang="en-US" sz="1100" baseline="0" dirty="0"/>
              <a:t> allocation</a:t>
            </a:r>
            <a:r>
              <a:rPr lang="en-US" sz="1100" dirty="0"/>
              <a:t> tags in the Billing and Cost Management console, and AWS can generate a cost allocation report with usage and costs grouped by your active tags. Apply tags that represent business categories (such as cost centers, application names, or owners) to organize your costs across multiple services.</a:t>
            </a:r>
          </a:p>
          <a:p>
            <a:endParaRPr lang="en-US" sz="1100" dirty="0"/>
          </a:p>
          <a:p>
            <a:r>
              <a:rPr lang="en-US" sz="1100" b="1" dirty="0"/>
              <a:t>Encourage teams to architect for cost</a:t>
            </a:r>
            <a:r>
              <a:rPr lang="en-US" sz="1100" dirty="0"/>
              <a:t>. AWS Cost Explorer is a free tool that you can use to view graphs of your costs. You can use Cost Explorer to see patterns in how much you spend on AWS resources over time, identify areas that need further inquiry, and see trends that you can use to understand your costs.</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Use AWS services such as </a:t>
            </a:r>
            <a:r>
              <a:rPr lang="en-US" sz="1100" b="1" dirty="0"/>
              <a:t>AWS Trusted Advisor</a:t>
            </a:r>
            <a:r>
              <a:rPr lang="en-US" sz="1100" b="0" dirty="0"/>
              <a:t>,</a:t>
            </a:r>
            <a:r>
              <a:rPr lang="en-US" sz="1100" dirty="0"/>
              <a:t> which</a:t>
            </a:r>
            <a:r>
              <a:rPr lang="en-US" sz="1100" b="1" dirty="0"/>
              <a:t> </a:t>
            </a:r>
            <a:r>
              <a:rPr lang="en-US" sz="1100" dirty="0"/>
              <a:t>provides real-time guidance to help you provision resources that follow AWS best practices. </a:t>
            </a:r>
          </a:p>
          <a:p>
            <a:pPr lvl="0"/>
            <a:endParaRPr lang="en-US" sz="1100" dirty="0"/>
          </a:p>
          <a:p>
            <a:pPr lvl="0"/>
            <a:r>
              <a:rPr lang="en-US" sz="1100" dirty="0"/>
              <a:t>Cost-optimization efforts are typically more successful when the responsibility</a:t>
            </a:r>
            <a:r>
              <a:rPr lang="en-US" sz="1100" baseline="0" dirty="0"/>
              <a:t> for cost</a:t>
            </a:r>
            <a:r>
              <a:rPr lang="en-US" sz="1100" dirty="0"/>
              <a:t> optimization is assigned to an individual or to a team.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56418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defRPr/>
            </a:pPr>
            <a:r>
              <a:rPr lang="en-US" sz="1100" b="1" dirty="0">
                <a:solidFill>
                  <a:srgbClr val="000000"/>
                </a:solidFill>
                <a:latin typeface="+mn-lt"/>
                <a:ea typeface="Amazon Ember" panose="02000000000000000000" pitchFamily="2" charset="0"/>
                <a:cs typeface="Amazon Ember Light" panose="020B0403020204020204" pitchFamily="34" charset="0"/>
              </a:rPr>
              <a:t>Amazon EC2 pricing models</a:t>
            </a:r>
            <a:r>
              <a:rPr lang="en-US" sz="1100" dirty="0">
                <a:solidFill>
                  <a:srgbClr val="000000"/>
                </a:solidFill>
                <a:latin typeface="+mn-lt"/>
                <a:ea typeface="Amazon Ember" panose="02000000000000000000" pitchFamily="2" charset="0"/>
                <a:cs typeface="Amazon Ember Light" panose="020B0403020204020204" pitchFamily="34" charset="0"/>
              </a:rPr>
              <a:t> include On-Demand Instances, Reserved Instances, Spot Instances, Dedicated Instances, and Dedicated Hosts</a:t>
            </a:r>
            <a:r>
              <a:rPr lang="en-US" sz="1100" dirty="0">
                <a:solidFill>
                  <a:srgbClr val="000000"/>
                </a:solidFill>
                <a:ea typeface="Amazon Ember" panose="02000000000000000000" pitchFamily="2" charset="0"/>
                <a:cs typeface="Amazon Ember Light" panose="020B0403020204020204" pitchFamily="34" charset="0"/>
              </a:rPr>
              <a:t>. </a:t>
            </a:r>
            <a:r>
              <a:rPr lang="en-US" sz="1100" dirty="0"/>
              <a:t>Per second billing is available for On-Demand Instances, Reserved Instances, and Spot Instances that use only Amazon Linux and Ubuntu. </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rgbClr val="000000"/>
                </a:solidFill>
                <a:latin typeface="+mn-lt"/>
                <a:ea typeface="Amazon Ember" panose="02000000000000000000" pitchFamily="2" charset="0"/>
                <a:cs typeface="Amazon Ember Light" panose="020B0403020204020204" pitchFamily="34" charset="0"/>
              </a:rPr>
              <a:t>Spot Instances </a:t>
            </a:r>
            <a:r>
              <a:rPr lang="en-US" sz="1100" dirty="0">
                <a:solidFill>
                  <a:srgbClr val="000000"/>
                </a:solidFill>
                <a:latin typeface="+mn-lt"/>
                <a:ea typeface="Amazon Ember" panose="02000000000000000000" pitchFamily="2" charset="0"/>
                <a:cs typeface="Amazon Ember Light" panose="020B0403020204020204" pitchFamily="34" charset="0"/>
              </a:rPr>
              <a:t>can be interrupted with a 2-minute notification. However,</a:t>
            </a:r>
            <a:r>
              <a:rPr lang="en-US" sz="1100" baseline="0" dirty="0">
                <a:solidFill>
                  <a:srgbClr val="000000"/>
                </a:solidFill>
                <a:latin typeface="+mn-lt"/>
                <a:ea typeface="Amazon Ember" panose="02000000000000000000" pitchFamily="2" charset="0"/>
                <a:cs typeface="Amazon Ember Light" panose="020B0403020204020204" pitchFamily="34" charset="0"/>
              </a:rPr>
              <a:t> they can offer significant </a:t>
            </a:r>
            <a:r>
              <a:rPr lang="en-US" sz="1100" dirty="0">
                <a:solidFill>
                  <a:srgbClr val="000000"/>
                </a:solidFill>
                <a:latin typeface="+mn-lt"/>
                <a:ea typeface="Amazon Ember" panose="02000000000000000000" pitchFamily="2" charset="0"/>
                <a:cs typeface="Amazon Ember Light" panose="020B0403020204020204" pitchFamily="34" charset="0"/>
              </a:rPr>
              <a:t>cost savings over On-Demand Instances.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00000"/>
                </a:solidFill>
                <a:latin typeface="+mn-lt"/>
                <a:ea typeface="Amazon Ember" panose="02000000000000000000" pitchFamily="2" charset="0"/>
                <a:cs typeface="Amazon Ember Light" panose="020B0403020204020204" pitchFamily="34" charset="0"/>
              </a:rPr>
              <a:t>The </a:t>
            </a:r>
            <a:r>
              <a:rPr lang="en-US" sz="1100" b="1" dirty="0">
                <a:solidFill>
                  <a:srgbClr val="000000"/>
                </a:solidFill>
                <a:latin typeface="+mn-lt"/>
                <a:ea typeface="Amazon Ember" panose="02000000000000000000" pitchFamily="2" charset="0"/>
                <a:cs typeface="Amazon Ember Light" panose="020B0403020204020204" pitchFamily="34" charset="0"/>
              </a:rPr>
              <a:t>four pillars of cost optimization </a:t>
            </a:r>
            <a:r>
              <a:rPr lang="en-US" sz="1100" dirty="0">
                <a:solidFill>
                  <a:srgbClr val="000000"/>
                </a:solidFill>
                <a:latin typeface="+mn-lt"/>
                <a:ea typeface="Amazon Ember" panose="02000000000000000000" pitchFamily="2" charset="0"/>
                <a:cs typeface="Amazon Ember Light" panose="020B0403020204020204" pitchFamily="34" charset="0"/>
              </a:rPr>
              <a:t>are</a:t>
            </a:r>
            <a:r>
              <a:rPr lang="en-US" sz="1100" baseline="0" dirty="0">
                <a:solidFill>
                  <a:srgbClr val="000000"/>
                </a:solidFill>
                <a:latin typeface="+mn-lt"/>
                <a:ea typeface="Amazon Ember" panose="02000000000000000000" pitchFamily="2" charset="0"/>
                <a:cs typeface="Amazon Ember Light" panose="020B0403020204020204" pitchFamily="34" charset="0"/>
              </a:rPr>
              <a:t> – </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Right size</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Increase elasticity</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Optimal pricing model</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Optimize storage choices</a:t>
            </a:r>
          </a:p>
        </p:txBody>
      </p:sp>
    </p:spTree>
    <p:extLst>
      <p:ext uri="{BB962C8B-B14F-4D97-AF65-F5344CB8AC3E}">
        <p14:creationId xmlns:p14="http://schemas.microsoft.com/office/powerpoint/2010/main" val="2873620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AWS Lambda is a </a:t>
            </a:r>
            <a:r>
              <a:rPr lang="en-IN" sz="1200" b="0" i="0" u="none" strike="noStrike" kern="1200" dirty="0" err="1">
                <a:solidFill>
                  <a:schemeClr val="tx1"/>
                </a:solidFill>
                <a:effectLst/>
                <a:latin typeface="+mn-lt"/>
                <a:ea typeface="+mn-ea"/>
                <a:cs typeface="+mn-cs"/>
                <a:hlinkClick r:id="rId3"/>
              </a:rPr>
              <a:t>serverless</a:t>
            </a:r>
            <a:r>
              <a:rPr lang="en-IN" sz="1200" b="0" i="0" u="none" strike="noStrike" kern="1200" dirty="0">
                <a:solidFill>
                  <a:schemeClr val="tx1"/>
                </a:solidFill>
                <a:effectLst/>
                <a:latin typeface="+mn-lt"/>
                <a:ea typeface="+mn-ea"/>
                <a:cs typeface="+mn-cs"/>
                <a:hlinkClick r:id="rId3"/>
              </a:rPr>
              <a:t> compute</a:t>
            </a:r>
            <a:r>
              <a:rPr lang="en-IN" sz="1200" b="0" i="0" kern="1200" dirty="0">
                <a:solidFill>
                  <a:schemeClr val="tx1"/>
                </a:solidFill>
                <a:effectLst/>
                <a:latin typeface="+mn-lt"/>
                <a:ea typeface="+mn-ea"/>
                <a:cs typeface="+mn-cs"/>
              </a:rPr>
              <a:t> service that runs your code in response to events and automatically manages the underlying compute resources for you. These events may include changes in state or an update, such as a user placing an item in a shopping cart on an ecommerce website. You can use AWS Lambda to extend other AWS services with custom logic, or create your own backend services that operate at AWS scale, performance, and security. AWS Lambda automatically runs code in response to </a:t>
            </a:r>
            <a:r>
              <a:rPr lang="en-IN" sz="1200" b="0" i="0" u="none" strike="noStrike" kern="1200" dirty="0">
                <a:solidFill>
                  <a:schemeClr val="tx1"/>
                </a:solidFill>
                <a:effectLst/>
                <a:latin typeface="+mn-lt"/>
                <a:ea typeface="+mn-ea"/>
                <a:cs typeface="+mn-cs"/>
                <a:hlinkClick r:id="rId4"/>
              </a:rPr>
              <a:t>multiple events</a:t>
            </a:r>
            <a:r>
              <a:rPr lang="en-IN" sz="1200" b="0" i="0" kern="1200" dirty="0">
                <a:solidFill>
                  <a:schemeClr val="tx1"/>
                </a:solidFill>
                <a:effectLst/>
                <a:latin typeface="+mn-lt"/>
                <a:ea typeface="+mn-ea"/>
                <a:cs typeface="+mn-cs"/>
              </a:rPr>
              <a:t>, such as HTTP requests via </a:t>
            </a:r>
            <a:r>
              <a:rPr lang="en-IN" sz="1200" b="0" i="0" u="none" strike="noStrike" kern="1200" dirty="0">
                <a:solidFill>
                  <a:schemeClr val="tx1"/>
                </a:solidFill>
                <a:effectLst/>
                <a:latin typeface="+mn-lt"/>
                <a:ea typeface="+mn-ea"/>
                <a:cs typeface="+mn-cs"/>
                <a:hlinkClick r:id="rId5"/>
              </a:rPr>
              <a:t>Amazon API Gateway</a:t>
            </a:r>
            <a:r>
              <a:rPr lang="en-IN" sz="1200" b="0" i="0" kern="1200" dirty="0">
                <a:solidFill>
                  <a:schemeClr val="tx1"/>
                </a:solidFill>
                <a:effectLst/>
                <a:latin typeface="+mn-lt"/>
                <a:ea typeface="+mn-ea"/>
                <a:cs typeface="+mn-cs"/>
              </a:rPr>
              <a:t>, modifications to objects in </a:t>
            </a:r>
            <a:r>
              <a:rPr lang="en-IN" sz="1200" b="0" i="0" u="none" strike="noStrike" kern="1200" dirty="0">
                <a:solidFill>
                  <a:schemeClr val="tx1"/>
                </a:solidFill>
                <a:effectLst/>
                <a:latin typeface="+mn-lt"/>
                <a:ea typeface="+mn-ea"/>
                <a:cs typeface="+mn-cs"/>
                <a:hlinkClick r:id="rId6"/>
              </a:rPr>
              <a:t>Amazon Simple Storage Service</a:t>
            </a:r>
            <a:r>
              <a:rPr lang="en-IN" sz="1200" b="0" i="0" kern="1200" dirty="0">
                <a:solidFill>
                  <a:schemeClr val="tx1"/>
                </a:solidFill>
                <a:effectLst/>
                <a:latin typeface="+mn-lt"/>
                <a:ea typeface="+mn-ea"/>
                <a:cs typeface="+mn-cs"/>
              </a:rPr>
              <a:t> (Amazon S3) buckets, table updates in </a:t>
            </a:r>
            <a:r>
              <a:rPr lang="en-IN" sz="1200" b="0" i="0" u="none" strike="noStrike" kern="1200" dirty="0">
                <a:solidFill>
                  <a:schemeClr val="tx1"/>
                </a:solidFill>
                <a:effectLst/>
                <a:latin typeface="+mn-lt"/>
                <a:ea typeface="+mn-ea"/>
                <a:cs typeface="+mn-cs"/>
                <a:hlinkClick r:id="rId7"/>
              </a:rPr>
              <a:t>Amazon </a:t>
            </a:r>
            <a:r>
              <a:rPr lang="en-IN" sz="1200" b="0" i="0" u="none" strike="noStrike" kern="1200" dirty="0" err="1">
                <a:solidFill>
                  <a:schemeClr val="tx1"/>
                </a:solidFill>
                <a:effectLst/>
                <a:latin typeface="+mn-lt"/>
                <a:ea typeface="+mn-ea"/>
                <a:cs typeface="+mn-cs"/>
                <a:hlinkClick r:id="rId7"/>
              </a:rPr>
              <a:t>DynamoDB</a:t>
            </a:r>
            <a:r>
              <a:rPr lang="en-IN" sz="1200" b="0" i="0" kern="1200" dirty="0">
                <a:solidFill>
                  <a:schemeClr val="tx1"/>
                </a:solidFill>
                <a:effectLst/>
                <a:latin typeface="+mn-lt"/>
                <a:ea typeface="+mn-ea"/>
                <a:cs typeface="+mn-cs"/>
              </a:rPr>
              <a:t>, and state transitions in </a:t>
            </a:r>
            <a:r>
              <a:rPr lang="en-IN" sz="1200" b="0" i="0" u="none" strike="noStrike" kern="1200" dirty="0">
                <a:solidFill>
                  <a:schemeClr val="tx1"/>
                </a:solidFill>
                <a:effectLst/>
                <a:latin typeface="+mn-lt"/>
                <a:ea typeface="+mn-ea"/>
                <a:cs typeface="+mn-cs"/>
                <a:hlinkClick r:id="rId8"/>
              </a:rPr>
              <a:t>AWS Step Functions</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Lambda runs your code on high availability compute infrastructure and performs all the administration of your compute resources. This includes server and operating system maintenance, capacity provisioning and automatic scaling, code and security patch deployment, and code monitoring and logging. All you need to do is supply the code.</a:t>
            </a:r>
          </a:p>
          <a:p>
            <a:endParaRPr lang="en-IN" sz="1200" b="0" kern="1200" dirty="0">
              <a:solidFill>
                <a:schemeClr val="tx1"/>
              </a:solidFill>
              <a:effectLst/>
              <a:latin typeface="+mn-lt"/>
              <a:ea typeface="+mn-ea"/>
              <a:cs typeface="+mn-cs"/>
            </a:endParaRPr>
          </a:p>
          <a:p>
            <a:endParaRPr lang="en-IN" sz="1200" b="0" kern="1200" dirty="0">
              <a:solidFill>
                <a:schemeClr val="tx1"/>
              </a:solidFill>
              <a:effectLst/>
              <a:latin typeface="+mn-lt"/>
              <a:ea typeface="+mn-ea"/>
              <a:cs typeface="+mn-cs"/>
            </a:endParaRPr>
          </a:p>
          <a:p>
            <a:r>
              <a:rPr lang="en-IN" sz="1200" b="0" kern="1200" dirty="0">
                <a:solidFill>
                  <a:schemeClr val="tx1"/>
                </a:solidFill>
                <a:effectLst/>
                <a:latin typeface="+mn-lt"/>
                <a:ea typeface="+mn-ea"/>
                <a:cs typeface="+mn-cs"/>
              </a:rPr>
              <a:t>AWS Lambda is a </a:t>
            </a:r>
            <a:r>
              <a:rPr lang="en-IN" sz="1200" b="0" kern="1200" dirty="0" err="1">
                <a:solidFill>
                  <a:schemeClr val="tx1"/>
                </a:solidFill>
                <a:effectLst/>
                <a:latin typeface="+mn-lt"/>
                <a:ea typeface="+mn-ea"/>
                <a:cs typeface="+mn-cs"/>
              </a:rPr>
              <a:t>serverless</a:t>
            </a:r>
            <a:r>
              <a:rPr lang="en-IN" sz="1200" b="0" kern="1200" dirty="0">
                <a:solidFill>
                  <a:schemeClr val="tx1"/>
                </a:solidFill>
                <a:effectLst/>
                <a:latin typeface="+mn-lt"/>
                <a:ea typeface="+mn-ea"/>
                <a:cs typeface="+mn-cs"/>
              </a:rPr>
              <a:t>, event-driven compute service that lets you run code for virtually any type of application or backend service without provisioning or managing servers. You can trigger Lambda from over 200 AWS services and software as a service (SaaS) applications, and only pay for what you use.</a:t>
            </a:r>
          </a:p>
          <a:p>
            <a:br>
              <a:rPr lang="en-IN" sz="1200" b="0" i="0" kern="1200" dirty="0">
                <a:solidFill>
                  <a:schemeClr val="tx1"/>
                </a:solidFill>
                <a:effectLst/>
                <a:latin typeface="+mn-lt"/>
                <a:ea typeface="+mn-ea"/>
                <a:cs typeface="+mn-cs"/>
              </a:rPr>
            </a:br>
            <a:endParaRPr lang="en-US" sz="1100" dirty="0"/>
          </a:p>
        </p:txBody>
      </p:sp>
    </p:spTree>
    <p:extLst>
      <p:ext uri="{BB962C8B-B14F-4D97-AF65-F5344CB8AC3E}">
        <p14:creationId xmlns:p14="http://schemas.microsoft.com/office/powerpoint/2010/main" val="1879447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As you saw in the earlier sections of this module, AWS offers many compute options. For example, </a:t>
            </a:r>
            <a:r>
              <a:rPr lang="en-US" sz="1100" b="1" i="0" kern="1200" dirty="0">
                <a:solidFill>
                  <a:schemeClr val="tx1"/>
                </a:solidFill>
                <a:effectLst/>
              </a:rPr>
              <a:t>Amazon EC2</a:t>
            </a:r>
            <a:r>
              <a:rPr lang="en-US" sz="1100" i="0" kern="1200" dirty="0">
                <a:solidFill>
                  <a:schemeClr val="tx1"/>
                </a:solidFill>
                <a:effectLst/>
              </a:rPr>
              <a:t> </a:t>
            </a:r>
            <a:r>
              <a:rPr lang="en-US" sz="1100" b="0" i="0" kern="1200" dirty="0">
                <a:solidFill>
                  <a:schemeClr val="tx1"/>
                </a:solidFill>
                <a:effectLst/>
              </a:rPr>
              <a:t>provides virtual machines.</a:t>
            </a:r>
            <a:r>
              <a:rPr lang="en-US" sz="1100" b="0" i="0" kern="1200" baseline="0" dirty="0">
                <a:solidFill>
                  <a:schemeClr val="tx1"/>
                </a:solidFill>
                <a:effectLst/>
              </a:rPr>
              <a:t> As another example, </a:t>
            </a:r>
            <a:r>
              <a:rPr lang="en-US" sz="1100" b="1" i="0" kern="1200" dirty="0">
                <a:solidFill>
                  <a:schemeClr val="tx1"/>
                </a:solidFill>
                <a:effectLst/>
              </a:rPr>
              <a:t>Amazon ECS </a:t>
            </a:r>
            <a:r>
              <a:rPr lang="en-US" sz="1100" b="0" i="0" kern="1200" dirty="0">
                <a:solidFill>
                  <a:schemeClr val="tx1"/>
                </a:solidFill>
                <a:effectLst/>
              </a:rPr>
              <a:t>and </a:t>
            </a:r>
            <a:r>
              <a:rPr lang="en-US" sz="1100" b="1" i="0" kern="1200" dirty="0">
                <a:solidFill>
                  <a:schemeClr val="tx1"/>
                </a:solidFill>
                <a:effectLst/>
              </a:rPr>
              <a:t>Amazon EKS</a:t>
            </a:r>
            <a:r>
              <a:rPr lang="en-US" sz="1100" b="0" i="0" kern="1200" baseline="0" dirty="0">
                <a:solidFill>
                  <a:schemeClr val="tx1"/>
                </a:solidFill>
                <a:effectLst/>
              </a:rPr>
              <a:t> a</a:t>
            </a:r>
            <a:r>
              <a:rPr lang="en-US" sz="1100" b="0" i="0" kern="1200" dirty="0">
                <a:solidFill>
                  <a:schemeClr val="tx1"/>
                </a:solidFill>
                <a:effectLst/>
              </a:rPr>
              <a:t>re container-based compute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However, there is another approach to compute that does not require you to provision</a:t>
            </a:r>
            <a:r>
              <a:rPr lang="en-US" sz="1100" b="0" i="0" kern="1200" baseline="0" dirty="0">
                <a:solidFill>
                  <a:schemeClr val="tx1"/>
                </a:solidFill>
                <a:effectLst/>
              </a:rPr>
              <a:t> or manage servers. This third approach is </a:t>
            </a:r>
            <a:r>
              <a:rPr lang="en-US" sz="1100" b="0" i="0" kern="1200" dirty="0">
                <a:solidFill>
                  <a:schemeClr val="tx1"/>
                </a:solidFill>
                <a:effectLst/>
              </a:rPr>
              <a:t>often referred to as </a:t>
            </a:r>
            <a:r>
              <a:rPr lang="en-US" sz="1100" b="1" u="none" kern="1200" dirty="0">
                <a:solidFill>
                  <a:schemeClr val="tx1"/>
                </a:solidFill>
                <a:effectLst/>
              </a:rPr>
              <a:t>serverless</a:t>
            </a:r>
            <a:r>
              <a:rPr lang="en-US" sz="1100" b="1" i="0" kern="1200" dirty="0">
                <a:solidFill>
                  <a:schemeClr val="tx1"/>
                </a:solidFill>
                <a:effectLst/>
              </a:rPr>
              <a:t> computing</a:t>
            </a:r>
            <a:r>
              <a:rPr lang="en-US" sz="1100" b="0" i="0" kern="1200" dirty="0">
                <a:solidFill>
                  <a:schemeClr val="tx1"/>
                </a:solidFill>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AWS Lambda </a:t>
            </a:r>
            <a:r>
              <a:rPr lang="en-US" sz="1100" dirty="0"/>
              <a:t>is an event-driven, serverless compute service. </a:t>
            </a:r>
            <a:r>
              <a:rPr lang="en-US" sz="1100" b="0" i="0" kern="1200" dirty="0">
                <a:solidFill>
                  <a:schemeClr val="tx1"/>
                </a:solidFill>
                <a:effectLst/>
                <a:latin typeface="+mn-lt"/>
                <a:ea typeface="+mn-ea"/>
                <a:cs typeface="+mn-cs"/>
              </a:rPr>
              <a:t>Lambda enables you to run code without provisioning or managing servers.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create a</a:t>
            </a:r>
            <a:r>
              <a:rPr lang="en-US" sz="1100" b="1" i="0" kern="1200" dirty="0">
                <a:solidFill>
                  <a:schemeClr val="tx1"/>
                </a:solidFill>
                <a:effectLst/>
                <a:latin typeface="+mn-lt"/>
                <a:ea typeface="+mn-ea"/>
                <a:cs typeface="+mn-cs"/>
              </a:rPr>
              <a:t> Lambda function</a:t>
            </a:r>
            <a:r>
              <a:rPr lang="en-US" sz="1100" b="0" i="0" kern="1200" dirty="0">
                <a:solidFill>
                  <a:schemeClr val="tx1"/>
                </a:solidFill>
                <a:effectLst/>
                <a:latin typeface="+mn-lt"/>
                <a:ea typeface="+mn-ea"/>
                <a:cs typeface="+mn-cs"/>
              </a:rPr>
              <a:t>, which is the AWS resource that contains the code that you upload. You then set the Lambda function to be triggered, either on a scheduled</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basis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in response to an event. Your code only runs when it is triggered.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a:t>
            </a:r>
            <a:r>
              <a:rPr lang="en-US" sz="1100" b="1" i="0" kern="1200" dirty="0">
                <a:solidFill>
                  <a:schemeClr val="tx1"/>
                </a:solidFill>
                <a:effectLst/>
                <a:latin typeface="+mn-lt"/>
                <a:ea typeface="+mn-ea"/>
                <a:cs typeface="+mn-cs"/>
              </a:rPr>
              <a:t>pay only for the compute time you consume</a:t>
            </a:r>
            <a:r>
              <a:rPr lang="en-US" sz="1100" b="0" i="0" kern="1200" dirty="0">
                <a:solidFill>
                  <a:schemeClr val="tx1"/>
                </a:solidFill>
                <a:effectLst/>
                <a:latin typeface="+mn-lt"/>
                <a:ea typeface="+mn-ea"/>
                <a:cs typeface="+mn-cs"/>
              </a:rPr>
              <a:t>—you</a:t>
            </a:r>
            <a:r>
              <a:rPr lang="en-US" sz="1100" b="0" i="0" kern="1200" baseline="0" dirty="0">
                <a:solidFill>
                  <a:schemeClr val="tx1"/>
                </a:solidFill>
                <a:effectLst/>
                <a:latin typeface="+mn-lt"/>
                <a:ea typeface="+mn-ea"/>
                <a:cs typeface="+mn-cs"/>
              </a:rPr>
              <a:t> are not</a:t>
            </a:r>
            <a:r>
              <a:rPr lang="en-US" sz="1100" b="0" i="0" kern="1200" dirty="0">
                <a:solidFill>
                  <a:schemeClr val="tx1"/>
                </a:solidFill>
                <a:effectLst/>
                <a:latin typeface="+mn-lt"/>
                <a:ea typeface="+mn-ea"/>
                <a:cs typeface="+mn-cs"/>
              </a:rPr>
              <a:t> charged when your code is not running.</a:t>
            </a:r>
            <a:endParaRPr lang="en-US" sz="1100" dirty="0"/>
          </a:p>
          <a:p>
            <a:pPr defTabSz="913395">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defTabSz="913395">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endParaRPr lang="en-US" sz="1400" dirty="0"/>
          </a:p>
        </p:txBody>
      </p:sp>
    </p:spTree>
    <p:extLst>
      <p:ext uri="{BB962C8B-B14F-4D97-AF65-F5344CB8AC3E}">
        <p14:creationId xmlns:p14="http://schemas.microsoft.com/office/powerpoint/2010/main" val="356929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2613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With Lambda, there are no new languages, tools, or frameworks to learn. Lambda </a:t>
            </a:r>
            <a:r>
              <a:rPr lang="en-US" sz="1100" b="1" dirty="0"/>
              <a:t>supports multiple programming languages</a:t>
            </a:r>
            <a:r>
              <a:rPr lang="en-US" sz="1100" dirty="0"/>
              <a:t>, including Java, Go, PowerShell, Node.js, C#, Python, and Ruby. Your code can use any library,</a:t>
            </a:r>
            <a:r>
              <a:rPr lang="en-US" sz="1100" baseline="0" dirty="0"/>
              <a:t> either </a:t>
            </a:r>
            <a:r>
              <a:rPr lang="en-US" sz="1100" dirty="0"/>
              <a:t>native or third-party. </a:t>
            </a:r>
            <a:br>
              <a:rPr lang="en-US" sz="1100" dirty="0"/>
            </a:br>
            <a:endParaRPr lang="en-US" sz="1100" dirty="0"/>
          </a:p>
          <a:p>
            <a:r>
              <a:rPr lang="en-US" sz="1100" dirty="0"/>
              <a:t>Lambda </a:t>
            </a:r>
            <a:r>
              <a:rPr lang="en-US" sz="1100" b="1" dirty="0"/>
              <a:t>completely automates the administration</a:t>
            </a:r>
            <a:r>
              <a:rPr lang="en-US" sz="1100" dirty="0"/>
              <a:t>. It manages all the infrastructure to run your code on highly available, fault-tolerant infrastructure, which enables you to focus on building differentiated backend services. Lambda seamlessly deploys your code; does all the administration, maintenance, and security patches; and provides built-in logging and monitoring through Amazon CloudWatch.</a:t>
            </a:r>
            <a:br>
              <a:rPr lang="en-US" sz="1100" dirty="0"/>
            </a:br>
            <a:endParaRPr lang="en-US" sz="1100" b="1" dirty="0">
              <a:solidFill>
                <a:srgbClr val="000000"/>
              </a:solidFill>
            </a:endParaRPr>
          </a:p>
          <a:p>
            <a:r>
              <a:rPr lang="en-US" sz="1100" dirty="0"/>
              <a:t>Lambda provides </a:t>
            </a:r>
            <a:r>
              <a:rPr lang="en-US" sz="1100" b="1" dirty="0"/>
              <a:t>built-in fault tolerance</a:t>
            </a:r>
            <a:r>
              <a:rPr lang="en-US" sz="1100" dirty="0"/>
              <a:t>. It maintains compute capacity across multiple Availability Zones in each Region to help protect your code against individual machine failures or data center failures. There are no maintenance windows or scheduled downtimes.</a:t>
            </a:r>
            <a:br>
              <a:rPr lang="en-US" sz="1100" dirty="0"/>
            </a:br>
            <a:endParaRPr lang="en-US" sz="1100" dirty="0"/>
          </a:p>
          <a:p>
            <a:r>
              <a:rPr lang="en-US" sz="1100" dirty="0"/>
              <a:t>You </a:t>
            </a:r>
            <a:r>
              <a:rPr lang="en-US" sz="1100" b="0" dirty="0"/>
              <a:t>can</a:t>
            </a:r>
            <a:r>
              <a:rPr lang="en-US" sz="1100" b="1" dirty="0"/>
              <a:t> orchestrate multiple Lambda functions </a:t>
            </a:r>
            <a:r>
              <a:rPr lang="en-US" sz="1100" dirty="0"/>
              <a:t>for complex or long-running tasks by building workflows with AWS Step Functions. Use Step Functions to define workflows.</a:t>
            </a:r>
            <a:r>
              <a:rPr lang="en-US" sz="1100" baseline="0" dirty="0"/>
              <a:t> These workflows</a:t>
            </a:r>
            <a:r>
              <a:rPr lang="en-US" sz="1100" dirty="0"/>
              <a:t> trigger a collection of Lambda functions by using sequential, parallel, branching, and error-handling steps. With Step Functions and Lambda, you can build stateful, long-running processes for </a:t>
            </a:r>
            <a:r>
              <a:rPr lang="en-US" sz="1100" dirty="0">
                <a:solidFill>
                  <a:srgbClr val="000000"/>
                </a:solidFill>
              </a:rPr>
              <a:t>applications</a:t>
            </a:r>
            <a:r>
              <a:rPr lang="en-US" sz="1100" dirty="0"/>
              <a:t> and backends.</a:t>
            </a:r>
            <a:br>
              <a:rPr lang="en-US" sz="1100" dirty="0"/>
            </a:br>
            <a:endParaRPr lang="en-US" sz="1100" dirty="0"/>
          </a:p>
          <a:p>
            <a:r>
              <a:rPr lang="en-US" sz="1100" dirty="0"/>
              <a:t>With Lambda, you </a:t>
            </a:r>
            <a:r>
              <a:rPr lang="en-US" sz="1100" b="1" dirty="0"/>
              <a:t>pay only for the requests that are served and the compute time that is required to run your code</a:t>
            </a:r>
            <a:r>
              <a:rPr lang="en-US" sz="1100" dirty="0"/>
              <a:t>. </a:t>
            </a:r>
            <a:r>
              <a:rPr lang="en-US" sz="1100" dirty="0">
                <a:solidFill>
                  <a:srgbClr val="000000"/>
                </a:solidFill>
              </a:rPr>
              <a:t>Billing</a:t>
            </a:r>
            <a:r>
              <a:rPr lang="en-US" sz="1100" dirty="0"/>
              <a:t> is metered in increments of 100 milliseconds, which make it </a:t>
            </a:r>
            <a:r>
              <a:rPr lang="en-US" sz="1100" dirty="0">
                <a:solidFill>
                  <a:srgbClr val="000000"/>
                </a:solidFill>
              </a:rPr>
              <a:t>cost-effective</a:t>
            </a:r>
            <a:r>
              <a:rPr lang="en-US" sz="1100" dirty="0"/>
              <a:t> and </a:t>
            </a:r>
            <a:r>
              <a:rPr lang="en-US" sz="1100" dirty="0">
                <a:solidFill>
                  <a:srgbClr val="000000"/>
                </a:solidFill>
              </a:rPr>
              <a:t>easy</a:t>
            </a:r>
            <a:r>
              <a:rPr lang="en-US" sz="1100" dirty="0"/>
              <a:t> to scale automatically from a few requests </a:t>
            </a:r>
            <a:r>
              <a:rPr lang="en-US" sz="1100" dirty="0">
                <a:solidFill>
                  <a:srgbClr val="000000"/>
                </a:solidFill>
              </a:rPr>
              <a:t>per</a:t>
            </a:r>
            <a:r>
              <a:rPr lang="en-US" sz="1100" dirty="0"/>
              <a:t> day to thousands of requests </a:t>
            </a:r>
            <a:r>
              <a:rPr lang="en-US" sz="1100" dirty="0">
                <a:solidFill>
                  <a:srgbClr val="000000"/>
                </a:solidFill>
              </a:rPr>
              <a:t>per</a:t>
            </a:r>
            <a:r>
              <a:rPr lang="en-US" sz="1100" dirty="0"/>
              <a:t> </a:t>
            </a:r>
            <a:r>
              <a:rPr lang="en-US" sz="1100" dirty="0">
                <a:solidFill>
                  <a:srgbClr val="000000"/>
                </a:solidFill>
              </a:rPr>
              <a:t>second</a:t>
            </a:r>
            <a:r>
              <a:rPr lang="en-US" sz="1100" dirty="0"/>
              <a:t>.</a:t>
            </a:r>
          </a:p>
          <a:p>
            <a:endParaRPr lang="en-US" sz="1100" dirty="0"/>
          </a:p>
        </p:txBody>
      </p:sp>
    </p:spTree>
    <p:extLst>
      <p:ext uri="{BB962C8B-B14F-4D97-AF65-F5344CB8AC3E}">
        <p14:creationId xmlns:p14="http://schemas.microsoft.com/office/powerpoint/2010/main" val="265202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64458"/>
          </a:xfrm>
        </p:spPr>
        <p:txBody>
          <a:bodyPr/>
          <a:lstStyle/>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event source </a:t>
            </a:r>
            <a:r>
              <a:rPr lang="en-US" sz="1100" b="0" i="0" kern="1200" dirty="0">
                <a:solidFill>
                  <a:schemeClr val="tx1"/>
                </a:solidFill>
                <a:effectLst/>
                <a:latin typeface="+mn-lt"/>
                <a:ea typeface="+mn-ea"/>
                <a:cs typeface="+mn-cs"/>
              </a:rPr>
              <a:t>is an AWS service or a developer-created application that produces events that trigger an AWS Lambda function to run. </a:t>
            </a:r>
          </a:p>
          <a:p>
            <a:endParaRPr lang="en-US" sz="1100" dirty="0">
              <a:ea typeface="Amazon Ember" panose="020B0603020204020204" pitchFamily="34" charset="0"/>
              <a:cs typeface="Amazon Ember" panose="020B0603020204020204" pitchFamily="34" charset="0"/>
            </a:endParaRPr>
          </a:p>
          <a:p>
            <a:r>
              <a:rPr lang="en-US" sz="1100" dirty="0"/>
              <a:t>Some services publish events to Lambda by invoking the Lambda function directly. These </a:t>
            </a:r>
            <a:r>
              <a:rPr lang="en-US" sz="1100" dirty="0">
                <a:ea typeface="Amazon Ember" panose="020B0603020204020204" pitchFamily="34" charset="0"/>
                <a:cs typeface="Amazon Ember" panose="020B0603020204020204" pitchFamily="34" charset="0"/>
              </a:rPr>
              <a:t>services that invoke Lambda functions </a:t>
            </a:r>
            <a:r>
              <a:rPr lang="en-US" sz="1100" b="1" dirty="0">
                <a:ea typeface="Amazon Ember" panose="020B0603020204020204" pitchFamily="34" charset="0"/>
                <a:cs typeface="Amazon Ember" panose="020B0603020204020204" pitchFamily="34" charset="0"/>
              </a:rPr>
              <a:t>asynchronously</a:t>
            </a:r>
            <a:r>
              <a:rPr lang="en-US" sz="1100" dirty="0">
                <a:ea typeface="Amazon Ember" panose="020B0603020204020204" pitchFamily="34" charset="0"/>
                <a:cs typeface="Amazon Ember" panose="020B0603020204020204" pitchFamily="34" charset="0"/>
              </a:rPr>
              <a:t> include, but are not limited to, Amazon S3, Amazon Simple Notification Service (Amazon SNS), and Amazon CloudWatch Events.</a:t>
            </a:r>
            <a:r>
              <a:rPr lang="en-US" sz="1100" dirty="0"/>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Lambda can also poll resources in other services that do not publish events to Lambda. For example, Lambda can pull records from an </a:t>
            </a:r>
            <a:r>
              <a:rPr lang="en-US" sz="1100" b="1" i="0" kern="1200" dirty="0">
                <a:solidFill>
                  <a:schemeClr val="tx1"/>
                </a:solidFill>
                <a:effectLst/>
                <a:latin typeface="+mn-lt"/>
                <a:ea typeface="+mn-ea"/>
                <a:cs typeface="+mn-cs"/>
              </a:rPr>
              <a:t>Amazon Simple Queue Service (Amazon SQS) </a:t>
            </a:r>
            <a:r>
              <a:rPr lang="en-US" sz="1100" b="0" i="0" kern="1200" dirty="0">
                <a:solidFill>
                  <a:schemeClr val="tx1"/>
                </a:solidFill>
                <a:effectLst/>
                <a:latin typeface="+mn-lt"/>
                <a:ea typeface="+mn-ea"/>
                <a:cs typeface="+mn-cs"/>
              </a:rPr>
              <a:t>queue and run a Lambda function for each fetched message. Lambda can </a:t>
            </a:r>
            <a:r>
              <a:rPr lang="en-US" sz="1100" dirty="0"/>
              <a:t>similarly </a:t>
            </a:r>
            <a:r>
              <a:rPr lang="en-US" sz="1100" b="0" i="0" kern="1200" dirty="0">
                <a:solidFill>
                  <a:schemeClr val="tx1"/>
                </a:solidFill>
                <a:effectLst/>
                <a:latin typeface="+mn-lt"/>
                <a:ea typeface="+mn-ea"/>
                <a:cs typeface="+mn-cs"/>
              </a:rPr>
              <a:t>read events from </a:t>
            </a:r>
            <a:r>
              <a:rPr lang="en-US" sz="1100" b="1" dirty="0">
                <a:ea typeface="Amazon Ember" panose="020B0603020204020204" pitchFamily="34" charset="0"/>
                <a:cs typeface="Amazon Ember" panose="020B0603020204020204" pitchFamily="34" charset="0"/>
              </a:rPr>
              <a:t>Amazon DynamoDB</a:t>
            </a:r>
            <a:r>
              <a:rPr lang="en-US" sz="1100" dirty="0">
                <a:ea typeface="Amazon Ember" panose="020B0603020204020204" pitchFamily="34" charset="0"/>
                <a:cs typeface="Amazon Ember" panose="020B0603020204020204" pitchFamily="34" charset="0"/>
              </a:rPr>
              <a:t>. </a:t>
            </a:r>
          </a:p>
          <a:p>
            <a:endParaRPr lang="en-US" sz="1100" b="0" i="0" kern="1200" dirty="0">
              <a:solidFill>
                <a:schemeClr val="tx1"/>
              </a:solidFill>
              <a:effectLst/>
              <a:latin typeface="+mn-lt"/>
              <a:ea typeface="Amazon Ember" panose="020B0603020204020204" pitchFamily="34" charset="0"/>
              <a:cs typeface="Amazon Ember" panose="020B0603020204020204" pitchFamily="34" charset="0"/>
            </a:endParaRPr>
          </a:p>
          <a:p>
            <a:r>
              <a:rPr lang="en-US" sz="1100" dirty="0">
                <a:ea typeface="Amazon Ember" panose="020B0603020204020204" pitchFamily="34" charset="0"/>
                <a:cs typeface="Amazon Ember" panose="020B0603020204020204" pitchFamily="34" charset="0"/>
              </a:rPr>
              <a:t>Some services, such as Elastic Load Balancing (Application Load Balancer) and Amazon API Gateway can </a:t>
            </a:r>
            <a:r>
              <a:rPr lang="en-US" sz="1100" b="1" dirty="0">
                <a:ea typeface="Amazon Ember" panose="020B0603020204020204" pitchFamily="34" charset="0"/>
                <a:cs typeface="Amazon Ember" panose="020B0603020204020204" pitchFamily="34" charset="0"/>
              </a:rPr>
              <a:t>invoke your Lambda function directly</a:t>
            </a:r>
            <a:r>
              <a:rPr lang="en-US" sz="1100" dirty="0">
                <a:ea typeface="Amazon Ember" panose="020B0603020204020204" pitchFamily="34" charset="0"/>
                <a:cs typeface="Amazon Ember" panose="020B0603020204020204" pitchFamily="34" charset="0"/>
              </a:rPr>
              <a:t>.</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can invoke Lambda functions directly with the Lambda console, the Lambda API, the AWS software development</a:t>
            </a:r>
            <a:r>
              <a:rPr lang="en-US" sz="1100" b="0" i="0" kern="1200" baseline="0" dirty="0">
                <a:solidFill>
                  <a:schemeClr val="tx1"/>
                </a:solidFill>
                <a:effectLst/>
                <a:latin typeface="+mn-lt"/>
                <a:ea typeface="+mn-ea"/>
                <a:cs typeface="+mn-cs"/>
              </a:rPr>
              <a:t> kit (</a:t>
            </a:r>
            <a:r>
              <a:rPr lang="en-US" sz="1100" b="0" i="0" kern="1200" dirty="0">
                <a:solidFill>
                  <a:schemeClr val="tx1"/>
                </a:solidFill>
                <a:effectLst/>
                <a:latin typeface="+mn-lt"/>
                <a:ea typeface="+mn-ea"/>
                <a:cs typeface="+mn-cs"/>
              </a:rPr>
              <a:t>SDK), the AWS CLI, and AWS toolkits. The</a:t>
            </a:r>
            <a:r>
              <a:rPr lang="en-US" sz="1100" b="0" i="0" kern="1200" baseline="0" dirty="0">
                <a:solidFill>
                  <a:schemeClr val="tx1"/>
                </a:solidFill>
                <a:effectLst/>
                <a:latin typeface="+mn-lt"/>
                <a:ea typeface="+mn-ea"/>
                <a:cs typeface="+mn-cs"/>
              </a:rPr>
              <a:t> direct invocation</a:t>
            </a:r>
            <a:r>
              <a:rPr lang="en-US" sz="1100" b="0" i="0" kern="1200" dirty="0">
                <a:solidFill>
                  <a:schemeClr val="tx1"/>
                </a:solidFill>
                <a:effectLst/>
                <a:latin typeface="+mn-lt"/>
                <a:ea typeface="+mn-ea"/>
                <a:cs typeface="+mn-cs"/>
              </a:rPr>
              <a:t> approach can be useful,</a:t>
            </a:r>
            <a:r>
              <a:rPr lang="en-US" sz="1100" b="0" i="0" kern="1200" baseline="0" dirty="0">
                <a:solidFill>
                  <a:schemeClr val="tx1"/>
                </a:solidFill>
                <a:effectLst/>
                <a:latin typeface="+mn-lt"/>
                <a:ea typeface="+mn-ea"/>
                <a:cs typeface="+mn-cs"/>
              </a:rPr>
              <a:t> such as when </a:t>
            </a:r>
            <a:r>
              <a:rPr lang="en-US" sz="1100" b="0" i="0" kern="1200" dirty="0">
                <a:solidFill>
                  <a:schemeClr val="tx1"/>
                </a:solidFill>
                <a:effectLst/>
                <a:latin typeface="+mn-lt"/>
                <a:ea typeface="+mn-ea"/>
                <a:cs typeface="+mn-cs"/>
              </a:rPr>
              <a:t>you are developing a mobile app and want the app to call Lambda functions.</a:t>
            </a:r>
            <a:r>
              <a:rPr lang="en-US" sz="1100" b="0" i="0" dirty="0">
                <a:latin typeface="+mn-lt"/>
                <a:ea typeface="Amazon Ember" panose="020B0603020204020204" pitchFamily="34" charset="0"/>
                <a:cs typeface="Amazon Ember" panose="020B0603020204020204" pitchFamily="34" charset="0"/>
              </a:rPr>
              <a:t> </a:t>
            </a:r>
            <a:r>
              <a:rPr lang="en-US" sz="1100" kern="1200" baseline="0" dirty="0">
                <a:solidFill>
                  <a:schemeClr val="tx1"/>
                </a:solidFill>
                <a:effectLst/>
                <a:ea typeface="Amazon Ember" panose="020B0603020204020204" pitchFamily="34" charset="0"/>
                <a:cs typeface="Amazon Ember" panose="020B0603020204020204" pitchFamily="34" charset="0"/>
              </a:rPr>
              <a:t>See the </a:t>
            </a:r>
            <a:r>
              <a:rPr lang="en-US" sz="1100" dirty="0">
                <a:ea typeface="Amazon Ember" panose="020B0603020204020204" pitchFamily="34" charset="0"/>
                <a:cs typeface="Amazon Ember" panose="020B0603020204020204" pitchFamily="34" charset="0"/>
                <a:hlinkClick r:id="rId3"/>
              </a:rPr>
              <a:t>Using Lambda with Other Services</a:t>
            </a:r>
            <a:r>
              <a:rPr lang="en-US" sz="1100" dirty="0">
                <a:ea typeface="Amazon Ember" panose="020B0603020204020204" pitchFamily="34" charset="0"/>
                <a:cs typeface="Amazon Ember" panose="020B0603020204020204" pitchFamily="34" charset="0"/>
              </a:rPr>
              <a:t> documentation for further details about all supported services.</a:t>
            </a:r>
          </a:p>
          <a:p>
            <a:endParaRPr lang="en-US" sz="1100" dirty="0">
              <a:ea typeface="Amazon Ember" panose="020B0603020204020204" pitchFamily="34" charset="0"/>
              <a:cs typeface="Amazon Ember" panose="020B0603020204020204" pitchFamily="34" charset="0"/>
            </a:endParaRPr>
          </a:p>
          <a:p>
            <a:r>
              <a:rPr lang="en-US" sz="1100" b="1" dirty="0"/>
              <a:t>AWS Lambda automatically monitors Lambda functions by using Amazon CloudWatch</a:t>
            </a:r>
            <a:r>
              <a:rPr lang="en-US" sz="1100" dirty="0"/>
              <a:t>. To help you troubleshoot failures in a function, Lambda logs all requests that are handled by your function.</a:t>
            </a:r>
            <a:r>
              <a:rPr lang="en-US" sz="1100" baseline="0" dirty="0"/>
              <a:t> It also</a:t>
            </a:r>
            <a:r>
              <a:rPr lang="en-US" sz="1100" b="1" dirty="0"/>
              <a:t> automatically stores logs that are generated by your code</a:t>
            </a:r>
            <a:r>
              <a:rPr lang="en-US" sz="1100" dirty="0"/>
              <a:t> through Amazon CloudWatch Logs. </a:t>
            </a:r>
            <a:endParaRPr lang="en-US" sz="1100" b="1" baseline="0" dirty="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0324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73602"/>
          </a:xfrm>
        </p:spPr>
        <p:txBody>
          <a:bodyPr/>
          <a:lstStyle/>
          <a:p>
            <a:pPr>
              <a:lnSpc>
                <a:spcPct val="100000"/>
              </a:lnSpc>
            </a:pPr>
            <a:r>
              <a:rPr lang="en-US" sz="1100" dirty="0"/>
              <a:t>Amazon Web Services (AWS)</a:t>
            </a:r>
            <a:r>
              <a:rPr lang="en-US" sz="1100" baseline="0" dirty="0"/>
              <a:t> offers many compute services. Here is</a:t>
            </a:r>
            <a:r>
              <a:rPr lang="en-US" sz="1100" dirty="0"/>
              <a:t> a brief summary of what each compute</a:t>
            </a:r>
            <a:r>
              <a:rPr lang="en-US" sz="1100" baseline="0" dirty="0"/>
              <a:t> service</a:t>
            </a:r>
            <a:r>
              <a:rPr lang="en-US" sz="1100" dirty="0"/>
              <a:t> offers:</a:t>
            </a:r>
          </a:p>
          <a:p>
            <a:pPr>
              <a:lnSpc>
                <a:spcPct val="100000"/>
              </a:lnSpc>
            </a:pPr>
            <a:endParaRPr lang="en-US" sz="1100" dirty="0"/>
          </a:p>
          <a:p>
            <a:pPr marL="171450" indent="-171450">
              <a:lnSpc>
                <a:spcPct val="100000"/>
              </a:lnSpc>
              <a:buFont typeface="Arial" panose="020B0604020202020204" pitchFamily="34" charset="0"/>
              <a:buChar char="•"/>
            </a:pPr>
            <a:r>
              <a:rPr lang="en-US" sz="1100" b="1" dirty="0"/>
              <a:t>Amazon Elastic Compute Cloud</a:t>
            </a:r>
            <a:r>
              <a:rPr lang="en-US" sz="1100" b="0" dirty="0"/>
              <a:t> </a:t>
            </a:r>
            <a:r>
              <a:rPr lang="en-US" sz="1100" b="1" dirty="0"/>
              <a:t>(Amazon EC2) </a:t>
            </a:r>
            <a:r>
              <a:rPr lang="en-US" sz="1100" dirty="0"/>
              <a:t>provides resizable virtual machines.</a:t>
            </a:r>
          </a:p>
          <a:p>
            <a:pPr marL="171450" indent="-171450">
              <a:lnSpc>
                <a:spcPct val="100000"/>
              </a:lnSpc>
              <a:buFont typeface="Arial" panose="020B0604020202020204" pitchFamily="34" charset="0"/>
              <a:buChar char="•"/>
            </a:pPr>
            <a:r>
              <a:rPr lang="en-US" sz="1100" b="1" dirty="0"/>
              <a:t>Amazon EC2 Auto Scaling</a:t>
            </a:r>
            <a:r>
              <a:rPr lang="en-US" sz="1100" dirty="0"/>
              <a:t> supports application availability by </a:t>
            </a:r>
            <a:r>
              <a:rPr lang="en-US" sz="1100" b="0" i="0" kern="1200" dirty="0">
                <a:solidFill>
                  <a:schemeClr val="tx1"/>
                </a:solidFill>
                <a:effectLst/>
                <a:latin typeface="+mn-lt"/>
                <a:ea typeface="+mn-ea"/>
                <a:cs typeface="+mn-cs"/>
              </a:rPr>
              <a:t>allowing you to define conditions that will automatically launch or terminate EC2 instances.</a:t>
            </a:r>
            <a:endParaRPr lang="en-US" sz="1100" dirty="0"/>
          </a:p>
          <a:p>
            <a:pPr marL="171450" indent="-171450">
              <a:lnSpc>
                <a:spcPct val="100000"/>
              </a:lnSpc>
              <a:buFont typeface="Arial" panose="020B0604020202020204" pitchFamily="34" charset="0"/>
              <a:buChar char="•"/>
            </a:pPr>
            <a:r>
              <a:rPr lang="en-US" sz="1100" b="1" dirty="0"/>
              <a:t>Amazon Elastic Container Registry</a:t>
            </a:r>
            <a:r>
              <a:rPr lang="en-US" sz="1100" dirty="0"/>
              <a:t> </a:t>
            </a:r>
            <a:r>
              <a:rPr lang="en-US" sz="1100" b="1" dirty="0"/>
              <a:t>(Amazon ECR) </a:t>
            </a:r>
            <a:r>
              <a:rPr lang="en-US" sz="1100" dirty="0"/>
              <a:t>is used to store and retrieve Docker images. </a:t>
            </a:r>
          </a:p>
          <a:p>
            <a:pPr marL="171450" indent="-171450">
              <a:lnSpc>
                <a:spcPct val="100000"/>
              </a:lnSpc>
              <a:buFont typeface="Arial" panose="020B0604020202020204" pitchFamily="34" charset="0"/>
              <a:buChar char="•"/>
            </a:pPr>
            <a:r>
              <a:rPr lang="en-US" sz="1100" b="1" dirty="0"/>
              <a:t>Amazon Elastic Container Service (Amazon ECS) </a:t>
            </a:r>
            <a:r>
              <a:rPr lang="en-US" sz="1100" dirty="0"/>
              <a:t>is a container orchestration service that supports Docker.</a:t>
            </a:r>
          </a:p>
          <a:p>
            <a:pPr marL="171450" indent="-171450">
              <a:lnSpc>
                <a:spcPct val="100000"/>
              </a:lnSpc>
              <a:buFont typeface="Arial" panose="020B0604020202020204" pitchFamily="34" charset="0"/>
              <a:buChar char="•"/>
            </a:pPr>
            <a:r>
              <a:rPr lang="en-US" sz="1100" b="1" dirty="0"/>
              <a:t>VMware Cloud on AWS</a:t>
            </a:r>
            <a:r>
              <a:rPr lang="en-US" sz="1100" dirty="0"/>
              <a:t> enables you to provision a hybrid cloud without custom hardware.</a:t>
            </a:r>
          </a:p>
          <a:p>
            <a:pPr marL="171450" indent="-171450">
              <a:lnSpc>
                <a:spcPct val="100000"/>
              </a:lnSpc>
              <a:buFont typeface="Arial" panose="020B0604020202020204" pitchFamily="34" charset="0"/>
              <a:buChar char="•"/>
            </a:pPr>
            <a:r>
              <a:rPr lang="en-US" sz="1100" b="1" dirty="0"/>
              <a:t>AWS Elastic Beanstalk</a:t>
            </a:r>
            <a:r>
              <a:rPr lang="en-US" sz="1100" dirty="0"/>
              <a:t> provides a simple way to run and manage web applications.</a:t>
            </a:r>
          </a:p>
          <a:p>
            <a:pPr marL="171450" indent="-171450">
              <a:lnSpc>
                <a:spcPct val="100000"/>
              </a:lnSpc>
              <a:buFont typeface="Arial" panose="020B0604020202020204" pitchFamily="34" charset="0"/>
              <a:buChar char="•"/>
            </a:pPr>
            <a:r>
              <a:rPr lang="en-US" sz="1100" b="1" dirty="0"/>
              <a:t>AWS Lambda </a:t>
            </a:r>
            <a:r>
              <a:rPr lang="en-US" sz="1100" dirty="0"/>
              <a:t>is a serverless compute solution. You pay only for the compute time that you use.</a:t>
            </a:r>
          </a:p>
          <a:p>
            <a:pPr marL="171450" indent="-171450">
              <a:lnSpc>
                <a:spcPct val="100000"/>
              </a:lnSpc>
              <a:buFont typeface="Arial" panose="020B0604020202020204" pitchFamily="34" charset="0"/>
              <a:buChar char="•"/>
            </a:pPr>
            <a:r>
              <a:rPr lang="en-US" sz="1100" b="1" dirty="0"/>
              <a:t>Amazon Elastic Kubernetes Service</a:t>
            </a:r>
            <a:r>
              <a:rPr lang="en-US" sz="1100" b="1" baseline="0" dirty="0"/>
              <a:t> (Amazon EKS) </a:t>
            </a:r>
            <a:r>
              <a:rPr lang="en-US" sz="1100" b="0" baseline="0" dirty="0"/>
              <a:t>enables </a:t>
            </a:r>
            <a:r>
              <a:rPr lang="en-US" sz="1100" dirty="0"/>
              <a:t>you to run managed Kubernetes on AWS.</a:t>
            </a:r>
          </a:p>
          <a:p>
            <a:pPr marL="171450" indent="-171450">
              <a:lnSpc>
                <a:spcPct val="100000"/>
              </a:lnSpc>
              <a:buFont typeface="Arial" panose="020B0604020202020204" pitchFamily="34" charset="0"/>
              <a:buChar char="•"/>
            </a:pPr>
            <a:r>
              <a:rPr lang="en-US" sz="1100" b="1" dirty="0"/>
              <a:t>Amazon Lightsail </a:t>
            </a:r>
            <a:r>
              <a:rPr lang="en-US" sz="1100" dirty="0"/>
              <a:t>provides a simple-to-use service for building an application or website.</a:t>
            </a:r>
          </a:p>
          <a:p>
            <a:pPr marL="171450" indent="-171450">
              <a:lnSpc>
                <a:spcPct val="100000"/>
              </a:lnSpc>
              <a:buFont typeface="Arial" panose="020B0604020202020204" pitchFamily="34" charset="0"/>
              <a:buChar char="•"/>
            </a:pPr>
            <a:r>
              <a:rPr lang="en-US" sz="1100" b="1" dirty="0"/>
              <a:t>AWS Batch</a:t>
            </a:r>
            <a:r>
              <a:rPr lang="en-US" sz="1100" dirty="0"/>
              <a:t> provides a tool for running batch jobs at any scale.</a:t>
            </a:r>
          </a:p>
          <a:p>
            <a:pPr marL="171450" indent="-171450">
              <a:lnSpc>
                <a:spcPct val="100000"/>
              </a:lnSpc>
              <a:buFont typeface="Arial" panose="020B0604020202020204" pitchFamily="34" charset="0"/>
              <a:buChar char="•"/>
            </a:pPr>
            <a:r>
              <a:rPr lang="en-US" sz="1100" b="1" dirty="0"/>
              <a:t>AWS Fargate </a:t>
            </a:r>
            <a:r>
              <a:rPr lang="en-US" sz="1100" dirty="0"/>
              <a:t>provides a way to run containers that reduce the need for you to manage servers or clusters.</a:t>
            </a:r>
          </a:p>
          <a:p>
            <a:pPr marL="171450" indent="-171450">
              <a:lnSpc>
                <a:spcPct val="100000"/>
              </a:lnSpc>
              <a:buFont typeface="Arial" panose="020B0604020202020204" pitchFamily="34" charset="0"/>
              <a:buChar char="•"/>
            </a:pPr>
            <a:r>
              <a:rPr lang="en-US" sz="1100" b="1" dirty="0"/>
              <a:t>AWS Outposts </a:t>
            </a:r>
            <a:r>
              <a:rPr lang="en-US" sz="1100" dirty="0"/>
              <a:t>provides a way to run select AWS services in your on-premises data center.</a:t>
            </a:r>
          </a:p>
          <a:p>
            <a:pPr marL="171450" indent="-171450">
              <a:lnSpc>
                <a:spcPct val="100000"/>
              </a:lnSpc>
              <a:buFont typeface="Arial" panose="020B0604020202020204" pitchFamily="34" charset="0"/>
              <a:buChar char="•"/>
            </a:pPr>
            <a:r>
              <a:rPr lang="en-US" sz="1100" b="1" dirty="0"/>
              <a:t>AWS Serverless Application Repository </a:t>
            </a:r>
            <a:r>
              <a:rPr lang="en-US" sz="1100" dirty="0"/>
              <a:t>provides a way to discover, deploy, and publish serverless applications.</a:t>
            </a:r>
          </a:p>
          <a:p>
            <a:pPr marL="171450" indent="-171450">
              <a:lnSpc>
                <a:spcPct val="100000"/>
              </a:lnSpc>
              <a:buFont typeface="Arial" panose="020B0604020202020204" pitchFamily="34" charset="0"/>
              <a:buChar char="•"/>
            </a:pPr>
            <a:endParaRPr lang="en-US" sz="1100" dirty="0"/>
          </a:p>
          <a:p>
            <a:pPr marL="0" indent="0">
              <a:lnSpc>
                <a:spcPct val="100000"/>
              </a:lnSpc>
              <a:buFont typeface="Arial" panose="020B0604020202020204" pitchFamily="34" charset="0"/>
              <a:buNone/>
            </a:pPr>
            <a:r>
              <a:rPr lang="en-US" sz="1100" dirty="0"/>
              <a:t>This module will discuss details of the services that are highlighted on the slide. </a:t>
            </a:r>
          </a:p>
          <a:p>
            <a:pPr marL="0" indent="0">
              <a:lnSpc>
                <a:spcPct val="100000"/>
              </a:lnSpc>
              <a:buFont typeface="Arial" panose="020B0604020202020204" pitchFamily="34" charset="0"/>
              <a:buNone/>
            </a:pPr>
            <a:endParaRPr lang="en-US" sz="1100" dirty="0"/>
          </a:p>
          <a:p>
            <a:endParaRPr lang="en-US" sz="1100" dirty="0"/>
          </a:p>
        </p:txBody>
      </p:sp>
    </p:spTree>
    <p:extLst>
      <p:ext uri="{BB962C8B-B14F-4D97-AF65-F5344CB8AC3E}">
        <p14:creationId xmlns:p14="http://schemas.microsoft.com/office/powerpoint/2010/main" val="3242972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61538"/>
          </a:xfrm>
        </p:spPr>
        <p:txBody>
          <a:bodyPr/>
          <a:lstStyle/>
          <a:p>
            <a:r>
              <a:rPr lang="en-US" sz="1100" dirty="0">
                <a:ea typeface="Amazon Ember" panose="020B0603020204020204" pitchFamily="34" charset="0"/>
                <a:cs typeface="Amazon Ember" panose="020B0603020204020204" pitchFamily="34" charset="0"/>
              </a:rPr>
              <a:t>Remember that a Lambda function is the custom code that you write to process events, and that Lambda runs the Lambda function on your behalf. </a:t>
            </a:r>
          </a:p>
          <a:p>
            <a:endParaRPr lang="en-US" sz="1100" baseline="0" dirty="0">
              <a:ea typeface="Amazon Ember" panose="020B0603020204020204" pitchFamily="34" charset="0"/>
              <a:cs typeface="Amazon Ember" panose="020B0603020204020204" pitchFamily="34" charset="0"/>
            </a:endParaRPr>
          </a:p>
          <a:p>
            <a:r>
              <a:rPr lang="en-US" sz="1100" baseline="0" dirty="0"/>
              <a:t>When you use the AWS Management Console to create a </a:t>
            </a:r>
            <a:r>
              <a:rPr lang="en-US" sz="1100" b="1" baseline="0" dirty="0"/>
              <a:t>Lambda function</a:t>
            </a:r>
            <a:r>
              <a:rPr lang="en-US" sz="1100" b="0" baseline="0" dirty="0"/>
              <a:t>,</a:t>
            </a:r>
            <a:r>
              <a:rPr lang="en-US" sz="1100" b="1" baseline="0" dirty="0"/>
              <a:t> </a:t>
            </a:r>
            <a:r>
              <a:rPr lang="en-US" sz="1100" baseline="0" dirty="0"/>
              <a:t>you first give the function a name. Then, you specify:</a:t>
            </a:r>
          </a:p>
          <a:p>
            <a:pPr marL="171450" indent="-171450">
              <a:buFont typeface="Arial" panose="020B0604020202020204" pitchFamily="34" charset="0"/>
              <a:buChar char="•"/>
            </a:pPr>
            <a:r>
              <a:rPr lang="en-US" sz="1100" dirty="0"/>
              <a:t>The</a:t>
            </a:r>
            <a:r>
              <a:rPr lang="en-US" sz="1100" baseline="0" dirty="0"/>
              <a:t> </a:t>
            </a:r>
            <a:r>
              <a:rPr lang="en-US" sz="1100" b="1" baseline="0" dirty="0"/>
              <a:t>runtime environment </a:t>
            </a:r>
            <a:r>
              <a:rPr lang="en-US" sz="1100" baseline="0" dirty="0"/>
              <a:t>the function will use (for example, a version of Python or </a:t>
            </a:r>
            <a:r>
              <a:rPr lang="en-US" sz="1100" dirty="0"/>
              <a:t>Node.js</a:t>
            </a:r>
            <a:r>
              <a:rPr lang="en-US" sz="1100" baseline="0" dirty="0"/>
              <a:t>)</a:t>
            </a:r>
          </a:p>
          <a:p>
            <a:pPr marL="171450" indent="-171450">
              <a:buFont typeface="Arial" panose="020B0604020202020204" pitchFamily="34" charset="0"/>
              <a:buChar char="•"/>
            </a:pPr>
            <a:r>
              <a:rPr lang="en-US" sz="1100" dirty="0"/>
              <a:t>An</a:t>
            </a:r>
            <a:r>
              <a:rPr lang="en-US" sz="1100" baseline="0" dirty="0"/>
              <a:t> </a:t>
            </a:r>
            <a:r>
              <a:rPr lang="en-US" sz="1100" b="1" baseline="0" dirty="0"/>
              <a:t>execution role </a:t>
            </a:r>
            <a:r>
              <a:rPr lang="en-US" sz="1100" baseline="0" dirty="0"/>
              <a:t>(to grant IAM permission to the function so that it can interact with other AWS services as necessary)</a:t>
            </a:r>
          </a:p>
          <a:p>
            <a:pPr marL="0" indent="0">
              <a:buFont typeface="Arial" panose="020B0604020202020204" pitchFamily="34" charset="0"/>
              <a:buNone/>
            </a:pPr>
            <a:endParaRPr lang="en-US" sz="1100" baseline="0" dirty="0"/>
          </a:p>
          <a:p>
            <a:pPr marL="0" indent="0">
              <a:buFont typeface="Arial" panose="020B0604020202020204" pitchFamily="34" charset="0"/>
              <a:buNone/>
            </a:pPr>
            <a:r>
              <a:rPr lang="en-US" sz="1100" baseline="0" dirty="0"/>
              <a:t>Next, after you click </a:t>
            </a:r>
            <a:r>
              <a:rPr lang="en-US" sz="1100" b="1" baseline="0" dirty="0"/>
              <a:t>Create Function</a:t>
            </a:r>
            <a:r>
              <a:rPr lang="en-US" sz="1100" baseline="0" dirty="0"/>
              <a:t>, you configure the function. C</a:t>
            </a:r>
            <a:r>
              <a:rPr lang="en-US" sz="1100" dirty="0"/>
              <a:t>onfigurations include</a:t>
            </a:r>
            <a:r>
              <a:rPr lang="en-US" sz="1100" baseline="0" dirty="0"/>
              <a:t>:</a:t>
            </a:r>
          </a:p>
          <a:p>
            <a:pPr marL="171450" indent="-171450">
              <a:buFont typeface="Arial" panose="020B0604020202020204" pitchFamily="34" charset="0"/>
              <a:buChar char="•"/>
            </a:pPr>
            <a:r>
              <a:rPr lang="en-US" sz="1100" baseline="0" dirty="0"/>
              <a:t>Add a </a:t>
            </a:r>
            <a:r>
              <a:rPr lang="en-US" sz="1100" b="1" baseline="0" dirty="0"/>
              <a:t>trigger</a:t>
            </a:r>
            <a:r>
              <a:rPr lang="en-US" sz="1100" baseline="0" dirty="0"/>
              <a:t> (specify one of the available </a:t>
            </a:r>
            <a:r>
              <a:rPr lang="en-US" sz="1100" b="1" baseline="0" dirty="0"/>
              <a:t>event sources </a:t>
            </a:r>
            <a:r>
              <a:rPr lang="en-US" sz="1100" baseline="0" dirty="0"/>
              <a:t>from the previous slide)</a:t>
            </a:r>
          </a:p>
          <a:p>
            <a:pPr marL="171450" indent="-171450">
              <a:buFont typeface="Arial" panose="020B0604020202020204" pitchFamily="34" charset="0"/>
              <a:buChar char="•"/>
            </a:pPr>
            <a:r>
              <a:rPr lang="en-US" sz="1100" baseline="0" dirty="0"/>
              <a:t>Add your </a:t>
            </a:r>
            <a:r>
              <a:rPr lang="en-US" sz="1100" b="1" baseline="0" dirty="0"/>
              <a:t>function code </a:t>
            </a:r>
            <a:r>
              <a:rPr lang="en-US" sz="1100" baseline="0" dirty="0"/>
              <a:t>(use the provided code editor or upload a file that contains your code)</a:t>
            </a:r>
          </a:p>
          <a:p>
            <a:pPr marL="171450" indent="-171450">
              <a:buFont typeface="Arial" panose="020B0604020202020204" pitchFamily="34" charset="0"/>
              <a:buChar char="•"/>
            </a:pPr>
            <a:r>
              <a:rPr lang="en-US" sz="1100" baseline="0" dirty="0"/>
              <a:t>Specify the </a:t>
            </a:r>
            <a:r>
              <a:rPr lang="en-US" sz="1100" b="1" baseline="0" dirty="0"/>
              <a:t>memory</a:t>
            </a:r>
            <a:r>
              <a:rPr lang="en-US" sz="1100" baseline="0" dirty="0"/>
              <a:t> in MB to allocate to your function (128 MB to 3,008 MB)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t>Optionally specify environment variables, description, timeout, the specific virtual private cloud (VPC) to run the function in, tags you would like to use, and other settings. For more information,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Configuring functions in the AWS Lambda console</a:t>
            </a:r>
            <a:r>
              <a:rPr lang="en-US" sz="1100" baseline="0" dirty="0"/>
              <a:t> in the AWS Documentation</a:t>
            </a:r>
            <a:r>
              <a:rPr lang="en-US" sz="1100" b="0" dirty="0"/>
              <a:t>.</a:t>
            </a:r>
          </a:p>
          <a:p>
            <a:pPr marL="171450" indent="-171450">
              <a:buFont typeface="Arial" panose="020B0604020202020204" pitchFamily="34" charset="0"/>
              <a:buChar char="•"/>
            </a:pPr>
            <a:endParaRPr lang="en-US" sz="1100" b="0" baseline="0" dirty="0"/>
          </a:p>
          <a:p>
            <a:pPr marL="0" indent="0">
              <a:buFont typeface="Arial" panose="020B0604020202020204" pitchFamily="34" charset="0"/>
              <a:buNone/>
            </a:pPr>
            <a:r>
              <a:rPr lang="en-US" sz="1100" b="0" baseline="0" dirty="0"/>
              <a:t>All of the above settings end up in a </a:t>
            </a:r>
            <a:r>
              <a:rPr lang="en-US" sz="1100" b="1" baseline="0" dirty="0"/>
              <a:t>Lambda deployment package </a:t>
            </a:r>
            <a:r>
              <a:rPr lang="en-US" sz="1100" dirty="0"/>
              <a:t>which </a:t>
            </a:r>
            <a:r>
              <a:rPr lang="en-US" sz="1100" b="0" i="0" kern="1200" dirty="0">
                <a:solidFill>
                  <a:schemeClr val="tx1"/>
                </a:solidFill>
                <a:effectLst/>
                <a:ea typeface="+mn-ea"/>
                <a:cs typeface="+mn-cs"/>
              </a:rPr>
              <a:t>is a ZIP archive that contains your function code and dependencies. </a:t>
            </a:r>
            <a:r>
              <a:rPr lang="en-US" sz="1100" b="0" baseline="0" dirty="0"/>
              <a:t>When you use the Lambda console to author your function, </a:t>
            </a:r>
            <a:r>
              <a:rPr lang="en-US" sz="1100" b="0" i="0" kern="1200" dirty="0">
                <a:solidFill>
                  <a:schemeClr val="tx1"/>
                </a:solidFill>
                <a:effectLst/>
                <a:ea typeface="+mn-ea"/>
                <a:cs typeface="+mn-cs"/>
              </a:rPr>
              <a:t>the console manages the package for you. However, you need to create a deployment package if you use the Lambda API to manage functions.</a:t>
            </a:r>
            <a:endParaRPr lang="en-US" sz="1100" kern="1200" dirty="0">
              <a:solidFill>
                <a:schemeClr val="tx1"/>
              </a:solidFill>
              <a:effectLst/>
              <a:ea typeface="+mn-ea"/>
              <a:cs typeface="+mn-cs"/>
            </a:endParaRPr>
          </a:p>
          <a:p>
            <a:endParaRPr lang="en-US" sz="1100" baseline="0" dirty="0"/>
          </a:p>
        </p:txBody>
      </p:sp>
    </p:spTree>
    <p:extLst>
      <p:ext uri="{BB962C8B-B14F-4D97-AF65-F5344CB8AC3E}">
        <p14:creationId xmlns:p14="http://schemas.microsoft.com/office/powerpoint/2010/main" val="553017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en-US" sz="1100" dirty="0"/>
              <a:t>Consider an</a:t>
            </a:r>
            <a:r>
              <a:rPr lang="en-US" sz="1100" baseline="0" dirty="0"/>
              <a:t> example use case for a </a:t>
            </a:r>
            <a:r>
              <a:rPr lang="en-US" sz="1100" dirty="0"/>
              <a:t>schedule-based Lambda function. Say</a:t>
            </a:r>
            <a:r>
              <a:rPr lang="en-US" sz="1100" baseline="0" dirty="0"/>
              <a:t> that you are in </a:t>
            </a:r>
            <a:r>
              <a:rPr lang="en-US" sz="1100" dirty="0"/>
              <a:t>a situation where you want to reduce your </a:t>
            </a:r>
            <a:r>
              <a:rPr lang="en-US" sz="1100" i="0" dirty="0"/>
              <a:t>Amazon EC2</a:t>
            </a:r>
            <a:r>
              <a:rPr lang="en-US" sz="1100" i="1" dirty="0"/>
              <a:t> </a:t>
            </a:r>
            <a:r>
              <a:rPr lang="en-US" sz="1100" dirty="0"/>
              <a:t>usage. You decide that you want to stop instances at a predefined time (for example, at night</a:t>
            </a:r>
            <a:r>
              <a:rPr lang="en-US" sz="1100" baseline="0" dirty="0"/>
              <a:t> </a:t>
            </a:r>
            <a:r>
              <a:rPr lang="en-US" sz="1100" dirty="0"/>
              <a:t>when no one is accessing them) and then you want to start the instances back up in the morning</a:t>
            </a:r>
            <a:r>
              <a:rPr lang="en-US" sz="1100" baseline="0" dirty="0"/>
              <a:t> (</a:t>
            </a:r>
            <a:r>
              <a:rPr lang="en-US" sz="1100" dirty="0"/>
              <a:t>before the workday starts).</a:t>
            </a:r>
          </a:p>
          <a:p>
            <a:endParaRPr lang="en-US" sz="1100" dirty="0"/>
          </a:p>
          <a:p>
            <a:r>
              <a:rPr lang="en-US" sz="1100" dirty="0"/>
              <a:t>In this situation, you could configure </a:t>
            </a:r>
            <a:r>
              <a:rPr lang="en-US" sz="1100" b="1" dirty="0"/>
              <a:t>AWS Lambda </a:t>
            </a:r>
            <a:r>
              <a:rPr lang="en-US" sz="1100" dirty="0"/>
              <a:t>and </a:t>
            </a:r>
            <a:r>
              <a:rPr lang="en-US" sz="1100" b="1" dirty="0"/>
              <a:t>Amazon CloudWatch Events </a:t>
            </a:r>
            <a:r>
              <a:rPr lang="en-US" sz="1100" dirty="0"/>
              <a:t>to help you accomplish these actions automatically.</a:t>
            </a:r>
            <a:r>
              <a:rPr lang="en-US" sz="1100" baseline="0" dirty="0"/>
              <a:t> </a:t>
            </a:r>
            <a:endParaRPr lang="en-US" sz="1100" dirty="0"/>
          </a:p>
          <a:p>
            <a:endParaRPr lang="en-US" sz="1100" dirty="0"/>
          </a:p>
          <a:p>
            <a:r>
              <a:rPr lang="en-US" sz="1100" dirty="0"/>
              <a:t>Here is what happens at each step in the example:</a:t>
            </a:r>
          </a:p>
          <a:p>
            <a:pPr marL="228600" indent="-228600">
              <a:buAutoNum type="arabicPeriod"/>
            </a:pPr>
            <a:r>
              <a:rPr lang="en-US" sz="1100" dirty="0"/>
              <a:t>A CloudWatch event is scheduled to run a</a:t>
            </a:r>
            <a:r>
              <a:rPr lang="en-US" sz="1100" baseline="0" dirty="0"/>
              <a:t> </a:t>
            </a:r>
            <a:r>
              <a:rPr lang="en-US" sz="1100" dirty="0"/>
              <a:t>Lambda function to stop your EC2 instances</a:t>
            </a:r>
            <a:r>
              <a:rPr lang="en-US" sz="1100" baseline="0" dirty="0"/>
              <a:t> at (for example) 22:00 GMT.</a:t>
            </a:r>
          </a:p>
          <a:p>
            <a:pPr marL="228600" indent="-228600">
              <a:buAutoNum type="arabicPeriod"/>
            </a:pPr>
            <a:endParaRPr lang="en-US" sz="1100" baseline="0" dirty="0"/>
          </a:p>
          <a:p>
            <a:pPr marL="228600" indent="-228600">
              <a:buAutoNum type="arabicPeriod"/>
            </a:pPr>
            <a:r>
              <a:rPr lang="en-US" sz="1100" baseline="0" dirty="0"/>
              <a:t>The Lambda function is triggered and runs with the IAM role that gives the function permission to stop the EC2 instances. </a:t>
            </a:r>
          </a:p>
          <a:p>
            <a:pPr marL="228600" indent="-228600">
              <a:buAutoNum type="arabicPeriod"/>
            </a:pPr>
            <a:endParaRPr lang="en-US" sz="1100" baseline="0" dirty="0"/>
          </a:p>
          <a:p>
            <a:pPr marL="228600" indent="-228600">
              <a:buAutoNum type="arabicPeriod"/>
            </a:pPr>
            <a:r>
              <a:rPr lang="en-US" sz="1100" baseline="0" dirty="0"/>
              <a:t>The EC2 instances enter the stopped state.</a:t>
            </a:r>
          </a:p>
          <a:p>
            <a:pPr marL="228600" indent="-228600">
              <a:buAutoNum type="arabicPeriod"/>
            </a:pPr>
            <a:endParaRPr lang="en-US" sz="1100" dirty="0"/>
          </a:p>
          <a:p>
            <a:pPr marL="228600" indent="-228600">
              <a:buAutoNum type="arabicPeriod"/>
            </a:pPr>
            <a:r>
              <a:rPr lang="en-US" sz="1100" dirty="0"/>
              <a:t>Later, at (for example) </a:t>
            </a:r>
            <a:r>
              <a:rPr lang="en-US" sz="1100" baseline="0" dirty="0"/>
              <a:t>05:00 AM GMT, a</a:t>
            </a:r>
            <a:r>
              <a:rPr lang="en-US" sz="1100" dirty="0"/>
              <a:t> CloudWatch event is scheduled to run a</a:t>
            </a:r>
            <a:r>
              <a:rPr lang="en-US" sz="1100" baseline="0" dirty="0"/>
              <a:t> </a:t>
            </a:r>
            <a:r>
              <a:rPr lang="en-US" sz="1100" dirty="0"/>
              <a:t>Lambda function to start</a:t>
            </a:r>
            <a:r>
              <a:rPr lang="en-US" sz="1100" baseline="0" dirty="0"/>
              <a:t> the </a:t>
            </a:r>
            <a:r>
              <a:rPr lang="en-US" sz="1100" dirty="0"/>
              <a:t>EC2 instances.</a:t>
            </a:r>
            <a:endParaRPr lang="en-US" sz="1100" baseline="0" dirty="0"/>
          </a:p>
          <a:p>
            <a:pPr marL="228600" indent="-228600">
              <a:buAutoNum type="arabicPeriod"/>
            </a:pPr>
            <a:endParaRPr lang="en-US" sz="1100" baseline="0" dirty="0"/>
          </a:p>
          <a:p>
            <a:pPr marL="228600" indent="-228600">
              <a:buAutoNum type="arabicPeriod"/>
            </a:pPr>
            <a:r>
              <a:rPr lang="en-US" sz="1100" baseline="0" dirty="0"/>
              <a:t>The Lambda function is triggered and runs with the IAM role that gives it permission to start the EC2 instances.</a:t>
            </a:r>
          </a:p>
          <a:p>
            <a:pPr marL="228600" indent="-228600">
              <a:buAutoNum type="arabicPeriod"/>
            </a:pPr>
            <a:endParaRPr lang="en-US" sz="1100" baseline="0" dirty="0"/>
          </a:p>
          <a:p>
            <a:pPr marL="228600" indent="-228600">
              <a:buAutoNum type="arabicPeriod"/>
            </a:pPr>
            <a:r>
              <a:rPr lang="en-US" sz="1100" baseline="0" dirty="0"/>
              <a:t>The EC2 instances enter the running state.</a:t>
            </a:r>
            <a:endParaRPr lang="en-US" sz="1100" b="1" baseline="0" dirty="0"/>
          </a:p>
        </p:txBody>
      </p:sp>
    </p:spTree>
    <p:extLst>
      <p:ext uri="{BB962C8B-B14F-4D97-AF65-F5344CB8AC3E}">
        <p14:creationId xmlns:p14="http://schemas.microsoft.com/office/powerpoint/2010/main" val="3237226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56482"/>
          </a:xfrm>
        </p:spPr>
        <p:txBody>
          <a:bodyPr/>
          <a:lstStyle/>
          <a:p>
            <a:r>
              <a:rPr lang="en-US" sz="1100" dirty="0"/>
              <a:t>Now, consider an example use case for an event-based Lambda function. </a:t>
            </a:r>
            <a:r>
              <a:rPr lang="en-US" sz="1100" b="0" i="0" kern="1200" dirty="0">
                <a:solidFill>
                  <a:schemeClr val="tx1"/>
                </a:solidFill>
                <a:effectLst/>
                <a:latin typeface="+mn-lt"/>
                <a:ea typeface="+mn-ea"/>
                <a:cs typeface="+mn-cs"/>
              </a:rPr>
              <a:t>Suppose that you want to create a thumbnail for each image (.jpg or .png object) that is uploaded to an S3 bucket. </a:t>
            </a:r>
          </a:p>
          <a:p>
            <a:endParaRPr lang="en-US" sz="1100" dirty="0"/>
          </a:p>
          <a:p>
            <a:r>
              <a:rPr lang="en-US" sz="1100" b="0" i="0" kern="1200" dirty="0">
                <a:solidFill>
                  <a:schemeClr val="tx1"/>
                </a:solidFill>
                <a:effectLst/>
                <a:latin typeface="+mn-lt"/>
                <a:ea typeface="+mn-ea"/>
                <a:cs typeface="+mn-cs"/>
              </a:rPr>
              <a:t>To build a solution, you can create a Lambda function that Amazon S3 invokes when objects are uploaded. Then, the Lambda function reads the image object from the source bucket and creates a thumbnail image in a target bucket.</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Here’s how it works:</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A </a:t>
            </a:r>
            <a:r>
              <a:rPr lang="en-US" sz="1100" b="0" i="0" kern="1200" dirty="0">
                <a:solidFill>
                  <a:srgbClr val="000000"/>
                </a:solidFill>
                <a:effectLst/>
                <a:latin typeface="+mn-lt"/>
                <a:ea typeface="+mn-ea"/>
                <a:cs typeface="+mn-cs"/>
              </a:rPr>
              <a:t>user</a:t>
            </a:r>
            <a:r>
              <a:rPr lang="en-US" sz="1100" b="0" i="0" kern="1200" dirty="0">
                <a:solidFill>
                  <a:schemeClr val="tx1"/>
                </a:solidFill>
                <a:effectLst/>
                <a:latin typeface="+mn-lt"/>
                <a:ea typeface="+mn-ea"/>
                <a:cs typeface="+mn-cs"/>
              </a:rPr>
              <a:t> uploads an object to the source bucket in Amazon S3 (object-created event).</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Amazon S3 detects the object-created event.</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Amazon S3 publishes the </a:t>
            </a:r>
            <a:r>
              <a:rPr lang="en-US" sz="1100" dirty="0"/>
              <a:t>object-created event </a:t>
            </a:r>
            <a:r>
              <a:rPr lang="en-US" sz="1100" b="0" i="0" kern="1200" dirty="0">
                <a:solidFill>
                  <a:schemeClr val="tx1"/>
                </a:solidFill>
                <a:effectLst/>
                <a:latin typeface="+mn-lt"/>
                <a:ea typeface="+mn-ea"/>
                <a:cs typeface="+mn-cs"/>
              </a:rPr>
              <a:t>to Lambda by invoking the Lambda function and passing event data.</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Lambda runs the Lambda function by assuming the execution role that you specified when you created the Lambda function.</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Based the event data that the</a:t>
            </a:r>
            <a:r>
              <a:rPr lang="en-US" sz="1100" b="0" i="0" kern="1200" baseline="0" dirty="0">
                <a:solidFill>
                  <a:schemeClr val="tx1"/>
                </a:solidFill>
                <a:effectLst/>
                <a:latin typeface="+mn-lt"/>
                <a:ea typeface="+mn-ea"/>
                <a:cs typeface="+mn-cs"/>
              </a:rPr>
              <a:t> Lambda function</a:t>
            </a:r>
            <a:r>
              <a:rPr lang="en-US" sz="1100" b="0" i="0" kern="1200" dirty="0">
                <a:solidFill>
                  <a:schemeClr val="tx1"/>
                </a:solidFill>
                <a:effectLst/>
                <a:latin typeface="+mn-lt"/>
                <a:ea typeface="+mn-ea"/>
                <a:cs typeface="+mn-cs"/>
              </a:rPr>
              <a:t> receives, it knows the source bucket name and object key name. The Lambda function reads the object and creates a thumbnail by</a:t>
            </a:r>
            <a:r>
              <a:rPr lang="en-US" sz="1100" b="0" i="0" kern="1200" baseline="0" dirty="0">
                <a:solidFill>
                  <a:schemeClr val="tx1"/>
                </a:solidFill>
                <a:effectLst/>
                <a:latin typeface="+mn-lt"/>
                <a:ea typeface="+mn-ea"/>
                <a:cs typeface="+mn-cs"/>
              </a:rPr>
              <a:t> using</a:t>
            </a:r>
            <a:r>
              <a:rPr lang="en-US" sz="1100" b="0" i="0" kern="1200" dirty="0">
                <a:solidFill>
                  <a:schemeClr val="tx1"/>
                </a:solidFill>
                <a:effectLst/>
                <a:latin typeface="+mn-lt"/>
                <a:ea typeface="+mn-ea"/>
                <a:cs typeface="+mn-cs"/>
              </a:rPr>
              <a:t> graphics libraries, and saves the</a:t>
            </a:r>
            <a:r>
              <a:rPr lang="en-US" sz="1100" b="0" i="0" kern="1200" baseline="0" dirty="0">
                <a:solidFill>
                  <a:schemeClr val="tx1"/>
                </a:solidFill>
                <a:effectLst/>
                <a:latin typeface="+mn-lt"/>
                <a:ea typeface="+mn-ea"/>
                <a:cs typeface="+mn-cs"/>
              </a:rPr>
              <a:t> thumbnail t</a:t>
            </a:r>
            <a:r>
              <a:rPr lang="en-US" sz="1100" b="0" i="0" kern="1200" dirty="0">
                <a:solidFill>
                  <a:schemeClr val="tx1"/>
                </a:solidFill>
                <a:effectLst/>
                <a:latin typeface="+mn-lt"/>
                <a:ea typeface="+mn-ea"/>
                <a:cs typeface="+mn-cs"/>
              </a:rPr>
              <a:t>o the target bucket.</a:t>
            </a:r>
          </a:p>
        </p:txBody>
      </p:sp>
    </p:spTree>
    <p:extLst>
      <p:ext uri="{BB962C8B-B14F-4D97-AF65-F5344CB8AC3E}">
        <p14:creationId xmlns:p14="http://schemas.microsoft.com/office/powerpoint/2010/main" val="36758358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29634"/>
          </a:xfrm>
        </p:spPr>
        <p:txBody>
          <a:bodyPr/>
          <a:lstStyle/>
          <a:p>
            <a:r>
              <a:rPr lang="en-US" sz="1100" b="0" dirty="0"/>
              <a:t>AWS Lambda does have some quotas that you should know about when</a:t>
            </a:r>
            <a:r>
              <a:rPr lang="en-US" sz="1100" b="0" baseline="0" dirty="0"/>
              <a:t> you c</a:t>
            </a:r>
            <a:r>
              <a:rPr lang="en-US" sz="1100" b="0" dirty="0"/>
              <a:t>reate and deploy Lambda functions. </a:t>
            </a:r>
            <a:endParaRPr lang="en-US" sz="1100" dirty="0"/>
          </a:p>
          <a:p>
            <a:endParaRPr lang="en-US" sz="1100" dirty="0"/>
          </a:p>
          <a:p>
            <a:r>
              <a:rPr lang="en-US" sz="1100" b="0" dirty="0"/>
              <a:t>AWS Lambda limits the amount of compute and storage resources that you can use to run and store functions. For example, as of this writing, the maximum memory allocation for a single Lambda function is 3,008 MB. It also has limits of 1,000 concurrent executions in a Region. </a:t>
            </a:r>
            <a:r>
              <a:rPr lang="en-US" sz="1100" dirty="0"/>
              <a:t>Lambda functions can be configured to run up to 15 minutes per run. You can set the timeout to any value between 1 second and 15 minutes. If you are troubleshooting a Lambda deployment, keep these limits in mind. </a:t>
            </a:r>
            <a:endParaRPr lang="en-US" sz="1100" b="0" dirty="0"/>
          </a:p>
          <a:p>
            <a:endParaRPr lang="en-US" sz="1100" dirty="0"/>
          </a:p>
          <a:p>
            <a:r>
              <a:rPr lang="en-US" sz="1100" b="0" dirty="0"/>
              <a:t>There are limits on the</a:t>
            </a:r>
            <a:r>
              <a:rPr lang="en-US" sz="1100" b="1" dirty="0"/>
              <a:t> deployment package size</a:t>
            </a:r>
            <a:r>
              <a:rPr lang="en-US" sz="1100" b="0" dirty="0"/>
              <a:t> of a function (250 MB). </a:t>
            </a:r>
            <a:r>
              <a:rPr lang="en-US" sz="1100" dirty="0"/>
              <a:t>A </a:t>
            </a:r>
            <a:r>
              <a:rPr lang="en-US" sz="1100" b="1" dirty="0"/>
              <a:t>layer</a:t>
            </a:r>
            <a:r>
              <a:rPr lang="en-US" sz="1100" dirty="0"/>
              <a:t> is a ZIP archive that contains libraries, a custom runtime, or other dependencies. With layers, you can use libraries in your function without needing to include them in your </a:t>
            </a:r>
            <a:r>
              <a:rPr lang="en-US" sz="1100" b="1" dirty="0"/>
              <a:t>deployment package</a:t>
            </a:r>
            <a:r>
              <a:rPr lang="en-US" sz="1100" dirty="0"/>
              <a:t>. Using layers can help avoid reaching the size limit for deployment package. Layers are also a good way to share code and data between Lambda functions.</a:t>
            </a:r>
          </a:p>
          <a:p>
            <a:endParaRPr lang="en-US" sz="1100" dirty="0"/>
          </a:p>
          <a:p>
            <a:r>
              <a:rPr lang="en-US" sz="1100" dirty="0"/>
              <a:t>Limits are either soft or hard. </a:t>
            </a:r>
            <a:r>
              <a:rPr lang="en-US" sz="1100" b="1" dirty="0"/>
              <a:t>Soft limits </a:t>
            </a:r>
            <a:r>
              <a:rPr lang="en-US" sz="1100" dirty="0"/>
              <a:t>on an account can potentially be relaxed by submitting a support ticket and providing justification for the request. </a:t>
            </a:r>
            <a:r>
              <a:rPr lang="en-US" sz="1100" b="1" dirty="0"/>
              <a:t>Hard limits</a:t>
            </a:r>
            <a:r>
              <a:rPr lang="en-US" sz="1100" dirty="0"/>
              <a:t> cannot be increased.</a:t>
            </a:r>
          </a:p>
          <a:p>
            <a:endParaRPr lang="en-US" sz="1100" b="0" dirty="0"/>
          </a:p>
          <a:p>
            <a:r>
              <a:rPr lang="en-US" sz="1100" b="0" dirty="0"/>
              <a:t>https://aws.amazon.com/lambda/</a:t>
            </a:r>
          </a:p>
          <a:p>
            <a:endParaRPr lang="en-US" sz="1100" b="0" dirty="0"/>
          </a:p>
        </p:txBody>
      </p:sp>
    </p:spTree>
    <p:extLst>
      <p:ext uri="{BB962C8B-B14F-4D97-AF65-F5344CB8AC3E}">
        <p14:creationId xmlns:p14="http://schemas.microsoft.com/office/powerpoint/2010/main" val="18423111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lvl="0" indent="-171450">
              <a:buFont typeface="Arial" panose="020B0604020202020204" pitchFamily="34" charset="0"/>
              <a:buChar char="•"/>
              <a:defRPr/>
            </a:pPr>
            <a:r>
              <a:rPr lang="en-US" sz="1100" dirty="0"/>
              <a:t>Serverless computing enables you to build and run applications and services without provisioning or managing servers. </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AWS Lambda is a serverless compute service that provides built-in fault tolerance and automatic scaling.</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An event source is an AWS service or developer-created application that triggers a Lambda function to run. </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The maximum memory allocation for a single Lambda function is 3,008 MB. </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The </a:t>
            </a:r>
            <a:r>
              <a:rPr lang="en-US" sz="1100"/>
              <a:t>maximum run </a:t>
            </a:r>
            <a:r>
              <a:rPr lang="en-US" sz="1100" dirty="0"/>
              <a:t>time for a Lambda function is 15 minutes.</a:t>
            </a:r>
            <a:endParaRPr lang="en-US" sz="1100" baseline="0" dirty="0">
              <a:latin typeface="+mn-lt"/>
            </a:endParaRPr>
          </a:p>
        </p:txBody>
      </p:sp>
    </p:spTree>
    <p:extLst>
      <p:ext uri="{BB962C8B-B14F-4D97-AF65-F5344CB8AC3E}">
        <p14:creationId xmlns:p14="http://schemas.microsoft.com/office/powerpoint/2010/main" val="3538992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6: Introduction to AWS Elastic Beanstalk.</a:t>
            </a:r>
          </a:p>
          <a:p>
            <a:endParaRPr lang="en-US" sz="1100" dirty="0"/>
          </a:p>
          <a:p>
            <a:endParaRPr lang="en-US" sz="1100" dirty="0"/>
          </a:p>
        </p:txBody>
      </p:sp>
    </p:spTree>
    <p:extLst>
      <p:ext uri="{BB962C8B-B14F-4D97-AF65-F5344CB8AC3E}">
        <p14:creationId xmlns:p14="http://schemas.microsoft.com/office/powerpoint/2010/main" val="634515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AWS Elastic Beanstalk is another AWS compute service option. It is a platform as a service (or PaaS) that facilitates the quick deployment, scaling, and manage</a:t>
            </a:r>
            <a:r>
              <a:rPr lang="en-US" sz="1100" baseline="0" dirty="0"/>
              <a:t>ment</a:t>
            </a:r>
            <a:r>
              <a:rPr lang="en-US" sz="1100" dirty="0"/>
              <a:t> of your web applications and services.</a:t>
            </a:r>
          </a:p>
          <a:p>
            <a:endParaRPr lang="en-US" sz="1100" dirty="0"/>
          </a:p>
          <a:p>
            <a:r>
              <a:rPr lang="en-US" sz="1100" dirty="0"/>
              <a:t>You remain in control. The entire platform is already built, and you only need to upload your code. Choose your instance type, your database, set and adjust automatic</a:t>
            </a:r>
            <a:r>
              <a:rPr lang="en-US" sz="1100" baseline="0" dirty="0"/>
              <a:t> scaling</a:t>
            </a:r>
            <a:r>
              <a:rPr lang="en-US" sz="1100" dirty="0"/>
              <a:t>, update your application, access the server log files, and enable HTTPS on the load balancer. </a:t>
            </a:r>
          </a:p>
          <a:p>
            <a:pPr marL="171450" lvl="0" indent="-171450">
              <a:buFont typeface="Arial" panose="020B0604020202020204" pitchFamily="34" charset="0"/>
              <a:buChar char="•"/>
            </a:pPr>
            <a:endParaRPr lang="en-US" sz="1100" dirty="0"/>
          </a:p>
          <a:p>
            <a:r>
              <a:rPr lang="en-US" sz="1100" dirty="0"/>
              <a:t>You upload your code and Elastic Beanstalk automatically handles the deployment, from capacity provisioning and load balancing to automatic scaling and monitoring application health. At the same time, you retain full control over the AWS resources that power your application, and you can access the underlying resources at any time.</a:t>
            </a:r>
            <a:br>
              <a:rPr lang="en-US" sz="1100" dirty="0"/>
            </a:br>
            <a:endParaRPr lang="en-US" sz="1100" dirty="0"/>
          </a:p>
          <a:p>
            <a:r>
              <a:rPr lang="en-US" sz="1100" dirty="0"/>
              <a:t>There is no additional charge for AWS Elastic Beanstalk. You pay for the AWS resources (for example, EC2 instances or S3 buckets) you create to store and run your application. You only pay for what you use, as you use it. There are no minimum fees and no upfront commitments.</a:t>
            </a:r>
          </a:p>
          <a:p>
            <a:endParaRPr lang="en-US" sz="1100" dirty="0"/>
          </a:p>
        </p:txBody>
      </p:sp>
    </p:spTree>
    <p:extLst>
      <p:ext uri="{BB962C8B-B14F-4D97-AF65-F5344CB8AC3E}">
        <p14:creationId xmlns:p14="http://schemas.microsoft.com/office/powerpoint/2010/main" val="2914499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AWS Elastic Beanstalk enables you to deploy your code through the AWS Management Console, the</a:t>
            </a:r>
            <a:r>
              <a:rPr lang="en-US" sz="1100" baseline="0" dirty="0"/>
              <a:t> AWS Command </a:t>
            </a:r>
            <a:r>
              <a:rPr lang="en-US" sz="1100" dirty="0"/>
              <a:t>Line Interface (AWS CLI), Visual Studio, and Eclipse. It provides all the application services that you need for your application. The only thing you must create is your code. Elastic Beanstalk</a:t>
            </a:r>
            <a:r>
              <a:rPr lang="en-US" sz="1100" baseline="0" dirty="0"/>
              <a:t> is designed to make deploying your application a quick and easy process.</a:t>
            </a:r>
            <a:r>
              <a:rPr lang="en-US" sz="1100" dirty="0"/>
              <a:t> </a:t>
            </a:r>
          </a:p>
          <a:p>
            <a:endParaRPr lang="en-US" sz="1100" dirty="0"/>
          </a:p>
          <a:p>
            <a:r>
              <a:rPr lang="en-US" sz="1100" dirty="0"/>
              <a:t>Elastic Beanstalk supports a broad range of platforms. Supported platforms include Docker, Go, Java, .NET, Node.js, PHP, Python, and Ruby. </a:t>
            </a:r>
          </a:p>
          <a:p>
            <a:endParaRPr lang="en-US" sz="1100" dirty="0"/>
          </a:p>
          <a:p>
            <a:r>
              <a:rPr lang="en-US" sz="1100" dirty="0"/>
              <a:t>AWS Elastic Beanstalk deploys your code on </a:t>
            </a:r>
            <a:r>
              <a:rPr lang="en-US" sz="1100" b="1" dirty="0"/>
              <a:t>Apache Tomcat</a:t>
            </a:r>
            <a:r>
              <a:rPr lang="en-US" sz="1100" dirty="0"/>
              <a:t> for Java applications; </a:t>
            </a:r>
            <a:r>
              <a:rPr lang="en-US" sz="1100" b="1" dirty="0"/>
              <a:t>Apache HTTP Server</a:t>
            </a:r>
            <a:r>
              <a:rPr lang="en-US" sz="1100" dirty="0"/>
              <a:t> for PHP and Python applications; </a:t>
            </a:r>
            <a:r>
              <a:rPr lang="en-US" sz="1100" b="1" dirty="0"/>
              <a:t>NGINX</a:t>
            </a:r>
            <a:r>
              <a:rPr lang="en-US" sz="1100" dirty="0"/>
              <a:t> or </a:t>
            </a:r>
            <a:r>
              <a:rPr lang="en-US" sz="1100" b="1" dirty="0"/>
              <a:t>Apache HTTP Server </a:t>
            </a:r>
            <a:r>
              <a:rPr lang="en-US" sz="1100" dirty="0"/>
              <a:t>for Node.js applications; </a:t>
            </a:r>
            <a:r>
              <a:rPr lang="en-US" sz="1100" b="1" dirty="0"/>
              <a:t>Passenger</a:t>
            </a:r>
            <a:r>
              <a:rPr lang="en-US" sz="1100" dirty="0"/>
              <a:t> or </a:t>
            </a:r>
            <a:r>
              <a:rPr lang="en-US" sz="1100" b="1" dirty="0"/>
              <a:t>Puma</a:t>
            </a:r>
            <a:r>
              <a:rPr lang="en-US" sz="1100" dirty="0"/>
              <a:t> for Ruby applications; and </a:t>
            </a:r>
            <a:r>
              <a:rPr lang="en-US" sz="1100" b="1" dirty="0"/>
              <a:t>Microsoft Internet Information Services (IIS) </a:t>
            </a:r>
            <a:r>
              <a:rPr lang="en-US" sz="1100" dirty="0"/>
              <a:t>for .NET applications, Java SE, Docker, and Go.</a:t>
            </a:r>
          </a:p>
          <a:p>
            <a:endParaRPr lang="en-US" sz="1100" dirty="0"/>
          </a:p>
        </p:txBody>
      </p:sp>
    </p:spTree>
    <p:extLst>
      <p:ext uri="{BB962C8B-B14F-4D97-AF65-F5344CB8AC3E}">
        <p14:creationId xmlns:p14="http://schemas.microsoft.com/office/powerpoint/2010/main" val="17144906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Elastic Beanstalk is </a:t>
            </a:r>
            <a:r>
              <a:rPr lang="en-US" sz="1100" b="1" dirty="0"/>
              <a:t>fast and simple to start</a:t>
            </a:r>
            <a:r>
              <a:rPr lang="en-US" sz="1100" dirty="0"/>
              <a:t> </a:t>
            </a:r>
            <a:r>
              <a:rPr lang="en-US" sz="1100" b="1" dirty="0"/>
              <a:t>using</a:t>
            </a:r>
            <a:r>
              <a:rPr lang="en-US" sz="1100" dirty="0"/>
              <a:t>. Use the AWS Management Console, a Git repository, or an </a:t>
            </a:r>
            <a:r>
              <a:rPr lang="en-US" sz="1100" b="0" dirty="0"/>
              <a:t>integrated development environment</a:t>
            </a:r>
            <a:r>
              <a:rPr lang="en-US" sz="1100" b="0" baseline="0" dirty="0"/>
              <a:t> (IDE) </a:t>
            </a:r>
            <a:r>
              <a:rPr lang="en-US" sz="1100" dirty="0"/>
              <a:t>such as Eclipse or Visual Studio to upload your application.</a:t>
            </a:r>
            <a:r>
              <a:rPr lang="en-US" sz="1100" baseline="0" dirty="0"/>
              <a:t> </a:t>
            </a:r>
            <a:r>
              <a:rPr lang="en-US" sz="1100" dirty="0"/>
              <a:t>Elastic Beanstalk automatically handles the deployment details of capacity provisioning, load balancing, automatic scaling, and monitoring application health. </a:t>
            </a:r>
          </a:p>
          <a:p>
            <a:r>
              <a:rPr lang="en-US" sz="1100" dirty="0"/>
              <a:t> </a:t>
            </a:r>
          </a:p>
          <a:p>
            <a:r>
              <a:rPr lang="en-US" sz="1100" dirty="0"/>
              <a:t>You can improve your </a:t>
            </a:r>
            <a:r>
              <a:rPr lang="en-US" sz="1100" b="1" dirty="0"/>
              <a:t>developer productivity</a:t>
            </a:r>
            <a:r>
              <a:rPr lang="en-US" sz="1100" dirty="0"/>
              <a:t> by focusing on writing code instead of managing and configuring servers, databases, load balancers, firewalls, and networks. AWS updates the underlying platform that runs your application with patches and updates. </a:t>
            </a:r>
          </a:p>
          <a:p>
            <a:r>
              <a:rPr lang="en-US" sz="1100" dirty="0"/>
              <a:t> </a:t>
            </a:r>
          </a:p>
          <a:p>
            <a:r>
              <a:rPr lang="en-US" sz="1100" dirty="0"/>
              <a:t>Elastic Beanstalk is</a:t>
            </a:r>
            <a:r>
              <a:rPr lang="en-US" sz="1100" b="1" dirty="0"/>
              <a:t> difficult to outgrow</a:t>
            </a:r>
            <a:r>
              <a:rPr lang="en-US" sz="1100" dirty="0"/>
              <a:t>. With Elastic Beanstalk, your application can handle peaks in workload or traffic while minimizing your costs. It automatically scales your application up or down based on your application's specific needs by using easily adjustable automatic scaling settings. You can use CPU utilization metrics to trigger automatic scaling</a:t>
            </a:r>
            <a:r>
              <a:rPr lang="en-US" sz="1100" baseline="0" dirty="0"/>
              <a:t> </a:t>
            </a:r>
            <a:r>
              <a:rPr lang="en-US" sz="1100" dirty="0"/>
              <a:t>actions.</a:t>
            </a:r>
          </a:p>
          <a:p>
            <a:br>
              <a:rPr lang="en-US" sz="1100" b="1" dirty="0"/>
            </a:br>
            <a:r>
              <a:rPr lang="en-US" sz="1100" dirty="0"/>
              <a:t>You have the </a:t>
            </a:r>
            <a:r>
              <a:rPr lang="en-US" sz="1100" b="1" dirty="0"/>
              <a:t>freedom to select the AWS resources</a:t>
            </a:r>
            <a:r>
              <a:rPr lang="en-US" sz="1100" b="0" dirty="0"/>
              <a:t>—</a:t>
            </a:r>
            <a:r>
              <a:rPr lang="en-US" sz="1100" dirty="0"/>
              <a:t>such as Amazon EC2 instance type—that are optimal for your application. Elastic Beanstalk enables you to</a:t>
            </a:r>
            <a:r>
              <a:rPr lang="en-US" sz="1100" baseline="0" dirty="0"/>
              <a:t> </a:t>
            </a:r>
            <a:r>
              <a:rPr lang="en-US" sz="1100" dirty="0"/>
              <a:t>retain full control over the AWS resources that power your application. If you decide that you want to take over some (or all) of the elements of your infrastructure, you can do so seamlessly by using the management capabilities</a:t>
            </a:r>
            <a:r>
              <a:rPr lang="en-US" sz="1100" baseline="0" dirty="0"/>
              <a:t> that are provided by </a:t>
            </a:r>
            <a:r>
              <a:rPr lang="en-US" sz="1100" dirty="0"/>
              <a:t>Elastic Beanstalk.</a:t>
            </a:r>
          </a:p>
        </p:txBody>
      </p:sp>
    </p:spTree>
    <p:extLst>
      <p:ext uri="{BB962C8B-B14F-4D97-AF65-F5344CB8AC3E}">
        <p14:creationId xmlns:p14="http://schemas.microsoft.com/office/powerpoint/2010/main" val="3487563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3889387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66210"/>
          </a:xfrm>
        </p:spPr>
        <p:txBody>
          <a:bodyPr/>
          <a:lstStyle/>
          <a:p>
            <a:r>
              <a:rPr lang="en-US" sz="1100" dirty="0"/>
              <a:t>You can think of each AWS compute service as belonging to one of four broad categories: virtual machines (VMs) that provide infrastructure as a service (IaaS),</a:t>
            </a:r>
            <a:r>
              <a:rPr lang="en-US" sz="1100" baseline="0" dirty="0"/>
              <a:t> </a:t>
            </a:r>
            <a:r>
              <a:rPr lang="en-US" sz="1100" dirty="0"/>
              <a:t>serverless, container-based, and platform as a service (PaaS).</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Amazon EC2 </a:t>
            </a:r>
            <a:r>
              <a:rPr lang="en-US" sz="1100" kern="1200" dirty="0">
                <a:solidFill>
                  <a:schemeClr val="tx1"/>
                </a:solidFill>
                <a:effectLst/>
                <a:latin typeface="+mn-lt"/>
                <a:ea typeface="+mn-ea"/>
                <a:cs typeface="+mn-cs"/>
              </a:rPr>
              <a:t>provides </a:t>
            </a:r>
            <a:r>
              <a:rPr lang="en-US" sz="1100" dirty="0"/>
              <a:t>virtual machines, and you can think</a:t>
            </a:r>
            <a:r>
              <a:rPr lang="en-US" sz="1100" baseline="0" dirty="0"/>
              <a:t> of it </a:t>
            </a:r>
            <a:r>
              <a:rPr lang="en-US" sz="1100" dirty="0"/>
              <a:t>as infrastructure as a service (IaaS). IaaS services provide flexibility and leave many of the server management responsibilities to you. You c</a:t>
            </a:r>
            <a:r>
              <a:rPr lang="en-US" sz="1100" kern="1200" dirty="0">
                <a:solidFill>
                  <a:schemeClr val="tx1"/>
                </a:solidFill>
                <a:effectLst/>
                <a:latin typeface="+mn-lt"/>
                <a:ea typeface="+mn-ea"/>
                <a:cs typeface="+mn-cs"/>
              </a:rPr>
              <a:t>hoose the operating system, and you also choose the size and resource capabilities of the servers that you launch. For IT professionals who have experience using on-premises computing, virtual machines are a familiar concept. </a:t>
            </a:r>
            <a:r>
              <a:rPr lang="en-US" sz="1100" dirty="0"/>
              <a:t>Amazon EC2 was one of the first AWS services,</a:t>
            </a:r>
            <a:r>
              <a:rPr lang="en-US" sz="1100" baseline="0" dirty="0"/>
              <a:t> </a:t>
            </a:r>
            <a:r>
              <a:rPr lang="en-US" sz="1100" dirty="0"/>
              <a:t>and it remains one of the most popular services.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AWS Lambda </a:t>
            </a:r>
            <a:r>
              <a:rPr lang="en-US" sz="1100" kern="1200" dirty="0">
                <a:solidFill>
                  <a:schemeClr val="tx1"/>
                </a:solidFill>
                <a:effectLst/>
                <a:latin typeface="+mn-lt"/>
                <a:ea typeface="+mn-ea"/>
                <a:cs typeface="+mn-cs"/>
              </a:rPr>
              <a:t>is a zero-administration compute platform. AWS Lambda enables you to run code without provisioning or managing servers. You pay only for the compute time that is consumed. This serverless technology concept is relatively new to many IT professionals.</a:t>
            </a:r>
            <a:r>
              <a:rPr lang="en-US" sz="1100" kern="1200" baseline="0" dirty="0">
                <a:solidFill>
                  <a:schemeClr val="tx1"/>
                </a:solidFill>
                <a:effectLst/>
                <a:latin typeface="+mn-lt"/>
                <a:ea typeface="+mn-ea"/>
                <a:cs typeface="+mn-cs"/>
              </a:rPr>
              <a:t> However,</a:t>
            </a:r>
            <a:r>
              <a:rPr lang="en-US" sz="1100" kern="1200" dirty="0">
                <a:solidFill>
                  <a:schemeClr val="tx1"/>
                </a:solidFill>
                <a:effectLst/>
                <a:latin typeface="+mn-lt"/>
                <a:ea typeface="+mn-ea"/>
                <a:cs typeface="+mn-cs"/>
              </a:rPr>
              <a:t> it is becoming more popular because </a:t>
            </a:r>
            <a:r>
              <a:rPr lang="en-US" sz="1100" dirty="0"/>
              <a:t>it supports cloud-native architectures,</a:t>
            </a:r>
            <a:r>
              <a:rPr lang="en-US" sz="1100" baseline="0" dirty="0"/>
              <a:t> which </a:t>
            </a:r>
            <a:r>
              <a:rPr lang="en-US" sz="1100" dirty="0"/>
              <a:t>enable massive scalability at a lower cost than</a:t>
            </a:r>
            <a:r>
              <a:rPr lang="en-US" sz="1100" baseline="0" dirty="0"/>
              <a:t> </a:t>
            </a:r>
            <a:r>
              <a:rPr lang="en-US" sz="1100" dirty="0"/>
              <a:t>running servers 24/7 to support the same workloads.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Container-based services—including </a:t>
            </a:r>
            <a:r>
              <a:rPr lang="en-US" sz="1100" b="1" dirty="0"/>
              <a:t>Amazon Elastic Container Service, Amazon Elastic Kubernetes Service, AWS Fargate, and Amazon Elastic Container Registry</a:t>
            </a:r>
            <a:r>
              <a:rPr lang="en-US" sz="1100" b="0" i="1" dirty="0"/>
              <a:t>—</a:t>
            </a:r>
            <a:r>
              <a:rPr lang="en-US" sz="1100" b="0" i="0" kern="1200" dirty="0">
                <a:solidFill>
                  <a:schemeClr val="tx1"/>
                </a:solidFill>
                <a:effectLst/>
                <a:latin typeface="+mn-lt"/>
                <a:ea typeface="+mn-ea"/>
                <a:cs typeface="+mn-cs"/>
              </a:rPr>
              <a:t>enable</a:t>
            </a:r>
            <a:r>
              <a:rPr lang="en-US" sz="1100" b="0" i="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to run multiple workloads on a single operating</a:t>
            </a:r>
            <a:r>
              <a:rPr lang="en-US" sz="1100" kern="1200" baseline="0" dirty="0">
                <a:solidFill>
                  <a:schemeClr val="tx1"/>
                </a:solidFill>
                <a:effectLst/>
                <a:latin typeface="+mn-lt"/>
                <a:ea typeface="+mn-ea"/>
                <a:cs typeface="+mn-cs"/>
              </a:rPr>
              <a:t> system</a:t>
            </a:r>
            <a:r>
              <a:rPr lang="en-US" sz="1100" kern="1200" dirty="0">
                <a:solidFill>
                  <a:schemeClr val="tx1"/>
                </a:solidFill>
                <a:effectLst/>
                <a:latin typeface="+mn-lt"/>
                <a:ea typeface="+mn-ea"/>
                <a:cs typeface="+mn-cs"/>
              </a:rPr>
              <a:t> (OS). Containers spin up more quickly than virtual machines, thus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offering responsiveness. Container-based solutions continue to grow in popularity. </a:t>
            </a:r>
            <a:endParaRPr lang="en-US" sz="1100" dirty="0"/>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a:t>
            </a:r>
            <a:r>
              <a:rPr lang="en-US" sz="1100" b="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provides a platform as a service (PaaS).</a:t>
            </a:r>
            <a:r>
              <a:rPr lang="en-US" sz="1100" kern="1200" baseline="0" dirty="0">
                <a:solidFill>
                  <a:schemeClr val="tx1"/>
                </a:solidFill>
                <a:effectLst/>
                <a:latin typeface="+mn-lt"/>
                <a:ea typeface="+mn-ea"/>
                <a:cs typeface="+mn-cs"/>
              </a:rPr>
              <a:t> It </a:t>
            </a:r>
            <a:r>
              <a:rPr lang="en-US" sz="1100" kern="1200" dirty="0">
                <a:solidFill>
                  <a:schemeClr val="tx1"/>
                </a:solidFill>
                <a:effectLst/>
                <a:latin typeface="+mn-lt"/>
                <a:ea typeface="+mn-ea"/>
                <a:cs typeface="+mn-cs"/>
              </a:rPr>
              <a:t>facilitates the quick deployment of applications that you create by providing all the application services that you need. </a:t>
            </a:r>
            <a:r>
              <a:rPr lang="en-US" sz="1100" dirty="0"/>
              <a:t>AWS manages the OS, the application server, and the other infrastructure components so that you can focus on developing your application code.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544961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a:t>
            </a:r>
            <a:r>
              <a:rPr lang="en-US" sz="1100" baseline="0" dirty="0"/>
              <a:t> you learned how to</a:t>
            </a:r>
            <a:r>
              <a:rPr lang="en-US" sz="1100" dirty="0"/>
              <a:t>:</a:t>
            </a:r>
          </a:p>
          <a:p>
            <a:endParaRPr lang="en-US" sz="1100" dirty="0"/>
          </a:p>
          <a:p>
            <a:pPr marL="171450" indent="-171450">
              <a:buFont typeface="Arial" panose="020B0604020202020204" pitchFamily="34" charset="0"/>
              <a:buChar char="•"/>
            </a:pPr>
            <a:r>
              <a:rPr lang="en-US" sz="1100" dirty="0"/>
              <a:t>Provide an overview of different AWS compute services in the cloud</a:t>
            </a:r>
          </a:p>
          <a:p>
            <a:pPr marL="171450" indent="-171450">
              <a:buFont typeface="Arial" panose="020B0604020202020204" pitchFamily="34" charset="0"/>
              <a:buChar char="•"/>
            </a:pPr>
            <a:r>
              <a:rPr lang="en-US" sz="1100" dirty="0"/>
              <a:t>Demonstrate why to use Amazon Elastic Compute Cloud (Amazon EC2)</a:t>
            </a:r>
          </a:p>
          <a:p>
            <a:pPr marL="171450" indent="-171450">
              <a:buFont typeface="Arial" panose="020B0604020202020204" pitchFamily="34" charset="0"/>
              <a:buChar char="•"/>
            </a:pPr>
            <a:r>
              <a:rPr lang="en-US" sz="1100" dirty="0"/>
              <a:t>Identify the functionality in the Amazon EC2 console</a:t>
            </a:r>
          </a:p>
          <a:p>
            <a:pPr marL="171450" indent="-171450">
              <a:buFont typeface="Arial" panose="020B0604020202020204" pitchFamily="34" charset="0"/>
              <a:buChar char="•"/>
            </a:pPr>
            <a:r>
              <a:rPr lang="en-US" sz="1100" dirty="0"/>
              <a:t>Perform basic functions in Amazon EC2 to build a virtual computing environment</a:t>
            </a:r>
          </a:p>
          <a:p>
            <a:pPr marL="171450" indent="-171450">
              <a:buFont typeface="Arial" panose="020B0604020202020204" pitchFamily="34" charset="0"/>
              <a:buChar char="•"/>
            </a:pPr>
            <a:r>
              <a:rPr lang="en-US" sz="1100" dirty="0"/>
              <a:t>Identify Amazon EC2 cost optimization elements</a:t>
            </a:r>
          </a:p>
          <a:p>
            <a:pPr marL="171450" indent="-171450">
              <a:buFont typeface="Arial" panose="020B0604020202020204" pitchFamily="34" charset="0"/>
              <a:buChar char="•"/>
            </a:pPr>
            <a:r>
              <a:rPr lang="en-US" sz="1100" dirty="0"/>
              <a:t>Demonstrate when to use AWS Elastic Beanstalk</a:t>
            </a:r>
          </a:p>
          <a:p>
            <a:pPr marL="171450" indent="-171450">
              <a:buFont typeface="Arial" panose="020B0604020202020204" pitchFamily="34" charset="0"/>
              <a:buChar char="•"/>
            </a:pPr>
            <a:r>
              <a:rPr lang="en-US" sz="1100" dirty="0"/>
              <a:t>Demonstrate when to use AWS Lambda</a:t>
            </a:r>
          </a:p>
          <a:p>
            <a:pPr marL="171450" indent="-171450">
              <a:buFont typeface="Arial" panose="020B0604020202020204" pitchFamily="34" charset="0"/>
              <a:buChar char="•"/>
            </a:pPr>
            <a:r>
              <a:rPr lang="en-US" sz="1100" dirty="0"/>
              <a:t>Identify how to run containerized applications in a cluster of managed servers</a:t>
            </a:r>
            <a:endParaRPr lang="en-US" sz="1100" dirty="0">
              <a:latin typeface="+mn-lt"/>
            </a:endParaRPr>
          </a:p>
          <a:p>
            <a:pPr marL="0" indent="0">
              <a:buFont typeface="Arial" panose="020B0604020202020204" pitchFamily="34" charset="0"/>
              <a:buNone/>
            </a:pPr>
            <a:endParaRPr lang="en-US" sz="1100" dirty="0"/>
          </a:p>
          <a:p>
            <a:pPr marL="171450" lvl="0" indent="-171450">
              <a:buFont typeface="Arial" panose="020B0604020202020204" pitchFamily="34" charset="0"/>
              <a:buChar char="•"/>
            </a:pPr>
            <a:endParaRPr lang="en-US" sz="1100" dirty="0"/>
          </a:p>
          <a:p>
            <a:endParaRPr lang="en-US" sz="1100" dirty="0"/>
          </a:p>
        </p:txBody>
      </p:sp>
    </p:spTree>
    <p:extLst>
      <p:ext uri="{BB962C8B-B14F-4D97-AF65-F5344CB8AC3E}">
        <p14:creationId xmlns:p14="http://schemas.microsoft.com/office/powerpoint/2010/main" val="3731973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now time to complete the knowledge check for this module.</a:t>
            </a:r>
          </a:p>
        </p:txBody>
      </p:sp>
    </p:spTree>
    <p:extLst>
      <p:ext uri="{BB962C8B-B14F-4D97-AF65-F5344CB8AC3E}">
        <p14:creationId xmlns:p14="http://schemas.microsoft.com/office/powerpoint/2010/main" val="1859848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p:txBody>
      </p:sp>
    </p:spTree>
    <p:extLst>
      <p:ext uri="{BB962C8B-B14F-4D97-AF65-F5344CB8AC3E}">
        <p14:creationId xmlns:p14="http://schemas.microsoft.com/office/powerpoint/2010/main" val="14159248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Compute services on AWS is a large topic, and this module only provided an introduction to the subject. The following resources provide more detail:</a:t>
            </a:r>
          </a:p>
          <a:p>
            <a:pPr marL="171450" indent="-171450">
              <a:buFont typeface="Arial" panose="020B0604020202020204" pitchFamily="34" charset="0"/>
              <a:buChar char="•"/>
            </a:pPr>
            <a:endParaRPr lang="en-US" sz="1100" dirty="0">
              <a:hlinkClick r:id="rId3"/>
            </a:endParaRPr>
          </a:p>
          <a:p>
            <a:pPr marL="171450" indent="-171450">
              <a:buFont typeface="Arial" panose="020B0604020202020204" pitchFamily="34" charset="0"/>
              <a:buChar char="•"/>
            </a:pPr>
            <a:r>
              <a:rPr lang="en-US" sz="1100" dirty="0">
                <a:hlinkClick r:id="rId3"/>
              </a:rPr>
              <a:t>Amazon EC2 Documentation</a:t>
            </a:r>
            <a:endParaRPr lang="en-US" sz="1100" dirty="0"/>
          </a:p>
          <a:p>
            <a:pPr marL="171450" indent="-171450">
              <a:buFont typeface="Arial" panose="020B0604020202020204" pitchFamily="34" charset="0"/>
              <a:buChar char="•"/>
            </a:pPr>
            <a:r>
              <a:rPr lang="en-US" sz="1100" dirty="0">
                <a:hlinkClick r:id="rId4"/>
              </a:rPr>
              <a:t>Amazon EC2 </a:t>
            </a:r>
            <a:r>
              <a:rPr lang="en-US" sz="1100">
                <a:hlinkClick r:id="rId4"/>
              </a:rPr>
              <a:t>Pricing </a:t>
            </a:r>
            <a:endParaRPr lang="en-US" sz="1100" dirty="0"/>
          </a:p>
          <a:p>
            <a:pPr marL="171450" indent="-171450">
              <a:buFont typeface="Arial" panose="020B0604020202020204" pitchFamily="34" charset="0"/>
              <a:buChar char="•"/>
            </a:pPr>
            <a:r>
              <a:rPr lang="en-US" sz="1100">
                <a:hlinkClick r:id="rId5"/>
              </a:rPr>
              <a:t>Amazon ECS Workshop</a:t>
            </a:r>
            <a:endParaRPr lang="en-US" sz="1100"/>
          </a:p>
          <a:p>
            <a:pPr marL="171450" indent="-171450">
              <a:buFont typeface="Arial" panose="020B0604020202020204" pitchFamily="34" charset="0"/>
              <a:buChar char="•"/>
            </a:pPr>
            <a:r>
              <a:rPr lang="en-US" sz="1100" dirty="0">
                <a:hlinkClick r:id="rId6"/>
              </a:rPr>
              <a:t>Running Containers on AWS</a:t>
            </a: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hlinkClick r:id="rId7"/>
              </a:rPr>
              <a:t>Amazon EKS Workshop</a:t>
            </a:r>
            <a:endParaRPr lang="en-US" sz="1100" dirty="0"/>
          </a:p>
          <a:p>
            <a:pPr marL="171450" indent="-171450">
              <a:buFont typeface="Arial" panose="020B0604020202020204" pitchFamily="34" charset="0"/>
              <a:buChar char="•"/>
            </a:pPr>
            <a:r>
              <a:rPr lang="en-US" sz="1100" dirty="0">
                <a:hlinkClick r:id="rId8"/>
              </a:rPr>
              <a:t>AWS Lambda Documentation</a:t>
            </a:r>
            <a:endParaRPr lang="en-US" sz="1100" dirty="0"/>
          </a:p>
          <a:p>
            <a:pPr marL="171450" indent="-171450">
              <a:buFont typeface="Arial" panose="020B0604020202020204" pitchFamily="34" charset="0"/>
              <a:buChar char="•"/>
            </a:pPr>
            <a:r>
              <a:rPr lang="en-US" sz="1100" dirty="0">
                <a:hlinkClick r:id="rId9"/>
              </a:rPr>
              <a:t>AWS Elastic Beanstalk Documentation</a:t>
            </a:r>
            <a:endParaRPr lang="en-US" sz="1100" dirty="0"/>
          </a:p>
          <a:p>
            <a:pPr marL="171450" indent="-171450">
              <a:buFont typeface="Arial" panose="020B0604020202020204" pitchFamily="34" charset="0"/>
              <a:buChar char="•"/>
            </a:pPr>
            <a:r>
              <a:rPr lang="en-US" sz="1100" u="sng" dirty="0">
                <a:hlinkClick r:id="rId10"/>
              </a:rPr>
              <a:t>Cost Optimization Playbook</a:t>
            </a:r>
            <a:endParaRPr lang="en-US" sz="1100" dirty="0"/>
          </a:p>
        </p:txBody>
      </p:sp>
    </p:spTree>
    <p:extLst>
      <p:ext uri="{BB962C8B-B14F-4D97-AF65-F5344CB8AC3E}">
        <p14:creationId xmlns:p14="http://schemas.microsoft.com/office/powerpoint/2010/main" val="31308619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264467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offers many compute services because different use cases benefit from different compute environments. The optimal compute service or services that</a:t>
            </a:r>
            <a:r>
              <a:rPr lang="en-US" sz="1100" baseline="0" dirty="0"/>
              <a:t> you</a:t>
            </a:r>
            <a:r>
              <a:rPr lang="en-US" sz="1100" dirty="0"/>
              <a:t> use will depend on your use case.</a:t>
            </a:r>
          </a:p>
          <a:p>
            <a:endParaRPr lang="en-US" sz="1100" dirty="0"/>
          </a:p>
          <a:p>
            <a:r>
              <a:rPr lang="en-US" sz="1100" dirty="0"/>
              <a:t>Often, the compute architecture that you use is determined by legacy code. However, that does not mean that you cannot evolve the architecture to take advantage of proven cloud-native designs.</a:t>
            </a:r>
          </a:p>
          <a:p>
            <a:endParaRPr lang="en-US" sz="1100" dirty="0"/>
          </a:p>
          <a:p>
            <a:r>
              <a:rPr lang="en-US" sz="1100" dirty="0"/>
              <a:t>Best practices include:</a:t>
            </a:r>
          </a:p>
          <a:p>
            <a:pPr marL="171450" indent="-171450">
              <a:buFont typeface="Arial" panose="020B0604020202020204" pitchFamily="34" charset="0"/>
              <a:buChar char="•"/>
            </a:pPr>
            <a:r>
              <a:rPr lang="en-US" sz="1100" dirty="0"/>
              <a:t>Evaluate the available compute options</a:t>
            </a:r>
          </a:p>
          <a:p>
            <a:pPr marL="171450" indent="-171450">
              <a:buFont typeface="Arial" panose="020B0604020202020204" pitchFamily="34" charset="0"/>
              <a:buChar char="•"/>
            </a:pPr>
            <a:r>
              <a:rPr lang="en-US" sz="1100" dirty="0"/>
              <a:t>Understand the available compute configuration options</a:t>
            </a:r>
          </a:p>
          <a:p>
            <a:pPr marL="171450" indent="-171450">
              <a:buFont typeface="Arial" panose="020B0604020202020204" pitchFamily="34" charset="0"/>
              <a:buChar char="•"/>
            </a:pPr>
            <a:r>
              <a:rPr lang="en-US" sz="1100" dirty="0"/>
              <a:t>Collect computer-related metrics</a:t>
            </a:r>
          </a:p>
          <a:p>
            <a:pPr marL="171450" indent="-171450">
              <a:buFont typeface="Arial" panose="020B0604020202020204" pitchFamily="34" charset="0"/>
              <a:buChar char="•"/>
            </a:pPr>
            <a:r>
              <a:rPr lang="en-US" sz="1100" dirty="0"/>
              <a:t>Use the available elasticity of resources</a:t>
            </a:r>
          </a:p>
          <a:p>
            <a:pPr marL="171450" indent="-171450">
              <a:buFont typeface="Arial" panose="020B0604020202020204" pitchFamily="34" charset="0"/>
              <a:buChar char="•"/>
            </a:pPr>
            <a:r>
              <a:rPr lang="en-US" sz="1100" dirty="0"/>
              <a:t>Re-evaluate compute needs based on metrics</a:t>
            </a:r>
          </a:p>
          <a:p>
            <a:endParaRPr lang="en-US" sz="1100" dirty="0"/>
          </a:p>
          <a:p>
            <a:r>
              <a:rPr lang="en-US" sz="1100" dirty="0"/>
              <a:t>Sometimes, a customer will start with one compute solution and decide to change the design</a:t>
            </a:r>
            <a:r>
              <a:rPr lang="en-US" sz="1100" baseline="0" dirty="0"/>
              <a:t> </a:t>
            </a:r>
            <a:r>
              <a:rPr lang="en-US" sz="1100" dirty="0"/>
              <a:t>based on their analysis of metrics. If you are interested in seeing an example of how a customer modified their choice of compute services for a particular use case, view this </a:t>
            </a:r>
            <a:r>
              <a:rPr lang="en-US" sz="1100" dirty="0">
                <a:hlinkClick r:id="rId3"/>
              </a:rPr>
              <a:t>Inventory Tracking </a:t>
            </a:r>
            <a:r>
              <a:rPr lang="en-US" sz="1100" dirty="0"/>
              <a:t>solution video.</a:t>
            </a:r>
          </a:p>
        </p:txBody>
      </p:sp>
    </p:spTree>
    <p:extLst>
      <p:ext uri="{BB962C8B-B14F-4D97-AF65-F5344CB8AC3E}">
        <p14:creationId xmlns:p14="http://schemas.microsoft.com/office/powerpoint/2010/main" val="1925532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Introducing</a:t>
            </a:r>
            <a:r>
              <a:rPr lang="en-US" sz="1100" dirty="0"/>
              <a:t> Section 2: Amazon EC2. </a:t>
            </a:r>
            <a:br>
              <a:rPr lang="en-US" sz="1100" dirty="0"/>
            </a:br>
            <a:br>
              <a:rPr lang="en-US" sz="1100" dirty="0"/>
            </a:br>
            <a:endParaRPr lang="en-US" sz="1100" dirty="0"/>
          </a:p>
        </p:txBody>
      </p:sp>
    </p:spTree>
    <p:extLst>
      <p:ext uri="{BB962C8B-B14F-4D97-AF65-F5344CB8AC3E}">
        <p14:creationId xmlns:p14="http://schemas.microsoft.com/office/powerpoint/2010/main" val="4160734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435858"/>
          </a:xfrm>
        </p:spPr>
        <p:txBody>
          <a:bodyPr/>
          <a:lstStyle/>
          <a:p>
            <a:r>
              <a:rPr lang="en-US" sz="1100" b="1" dirty="0"/>
              <a:t>Running servers on-premises </a:t>
            </a:r>
            <a:r>
              <a:rPr lang="en-US" sz="1100" dirty="0"/>
              <a:t>is an expensive undertaking. Hardware must be procured, and</a:t>
            </a:r>
            <a:r>
              <a:rPr lang="en-US" sz="1100" baseline="0" dirty="0"/>
              <a:t> this procurement can be </a:t>
            </a:r>
            <a:r>
              <a:rPr lang="en-US" sz="1100" dirty="0"/>
              <a:t>based on project plans instead of the reality of how the servers are used. Data centers are expensive to build, staff, and maintain. Organizations also need to permanently provision a sufficient amount of hardware to handle traffic spikes and peak workloads. After traditional on-premises deployments are built, server capacity might</a:t>
            </a:r>
            <a:r>
              <a:rPr lang="en-US" sz="1100" baseline="0" dirty="0"/>
              <a:t> be unused</a:t>
            </a:r>
            <a:r>
              <a:rPr lang="en-US" sz="1100" dirty="0"/>
              <a:t> and</a:t>
            </a:r>
            <a:r>
              <a:rPr lang="en-US" sz="1100" baseline="0" dirty="0"/>
              <a:t> </a:t>
            </a:r>
            <a:r>
              <a:rPr lang="en-US" sz="1100" dirty="0"/>
              <a:t>idle for a significant portion of the time that the servers are running, which is wasteful. </a:t>
            </a:r>
          </a:p>
          <a:p>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tx1"/>
                </a:solidFill>
                <a:effectLst/>
                <a:latin typeface="+mn-lt"/>
                <a:ea typeface="+mn-ea"/>
                <a:cs typeface="+mn-cs"/>
              </a:rPr>
              <a:t>Amazon Elastic</a:t>
            </a:r>
            <a:r>
              <a:rPr lang="en-US" sz="1100" b="0" i="0" kern="1200" baseline="0" dirty="0">
                <a:solidFill>
                  <a:schemeClr val="tx1"/>
                </a:solidFill>
                <a:effectLst/>
                <a:latin typeface="+mn-lt"/>
                <a:ea typeface="+mn-ea"/>
                <a:cs typeface="+mn-cs"/>
              </a:rPr>
              <a:t> Compute Cloud (Amazon </a:t>
            </a:r>
            <a:r>
              <a:rPr lang="en-US" sz="1100" b="0" i="0" kern="1200" dirty="0">
                <a:solidFill>
                  <a:schemeClr val="tx1"/>
                </a:solidFill>
                <a:effectLst/>
                <a:latin typeface="+mn-lt"/>
                <a:ea typeface="+mn-ea"/>
                <a:cs typeface="+mn-cs"/>
              </a:rPr>
              <a:t>EC2)</a:t>
            </a:r>
            <a:r>
              <a:rPr lang="en-US" sz="1100" kern="1200" dirty="0">
                <a:solidFill>
                  <a:schemeClr val="tx1"/>
                </a:solidFill>
                <a:effectLst/>
                <a:ea typeface="Amazon Ember" panose="020B0603020204020204" pitchFamily="34" charset="0"/>
                <a:cs typeface="Amazon Ember" panose="020B0603020204020204" pitchFamily="34" charset="0"/>
              </a:rPr>
              <a:t> provides virtual machines where you can host the same kinds of applications that you might run on a traditional on-premises server. It </a:t>
            </a:r>
            <a:r>
              <a:rPr lang="en-US" sz="1100" b="0" i="0" kern="1200" dirty="0">
                <a:solidFill>
                  <a:schemeClr val="tx1"/>
                </a:solidFill>
                <a:effectLst/>
                <a:latin typeface="+mn-lt"/>
                <a:ea typeface="+mn-ea"/>
                <a:cs typeface="+mn-cs"/>
              </a:rPr>
              <a:t>provides secure, resizable compute capacity in the cloud. </a:t>
            </a:r>
            <a:r>
              <a:rPr lang="en-US" sz="1100" kern="1200" dirty="0">
                <a:solidFill>
                  <a:schemeClr val="tx1"/>
                </a:solidFill>
                <a:effectLst/>
                <a:ea typeface="Amazon Ember" panose="020B0603020204020204" pitchFamily="34" charset="0"/>
                <a:cs typeface="Amazon Ember" panose="020B0603020204020204" pitchFamily="34" charset="0"/>
              </a:rPr>
              <a:t>EC2 instances can support a variety of workloads. Common uses for EC2 instances include, but are not limited to:</a:t>
            </a:r>
          </a:p>
          <a:p>
            <a:r>
              <a:rPr lang="en-US" sz="1100" kern="1200" dirty="0">
                <a:solidFill>
                  <a:schemeClr val="tx1"/>
                </a:solidFill>
                <a:effectLst/>
                <a:ea typeface="Amazon Ember" panose="020B0603020204020204" pitchFamily="34" charset="0"/>
                <a:cs typeface="Amazon Ember" panose="020B0603020204020204" pitchFamily="34" charset="0"/>
              </a:rPr>
              <a:t> </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Application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Web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Database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Game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Mail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Media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Catalog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File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Computing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Proxy servers</a:t>
            </a:r>
            <a:endParaRPr lang="en-US" sz="1100" i="0" kern="1200" dirty="0">
              <a:solidFill>
                <a:schemeClr val="tx1"/>
              </a:solidFill>
              <a:effectLst/>
            </a:endParaRPr>
          </a:p>
          <a:p>
            <a:pPr marL="171450" indent="-171450">
              <a:buFont typeface="Arial" panose="020B0604020202020204" pitchFamily="34" charset="0"/>
              <a:buChar char="•"/>
            </a:pPr>
            <a:endParaRPr lang="en-US" sz="1100" kern="1200" dirty="0">
              <a:solidFill>
                <a:schemeClr val="tx1"/>
              </a:solidFill>
              <a:effectLst/>
            </a:endParaRP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591547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26982"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2.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3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1.svg"/><Relationship Id="rId3" Type="http://schemas.openxmlformats.org/officeDocument/2006/relationships/notesSlide" Target="../notesSlides/notesSlide13.xml"/><Relationship Id="rId7" Type="http://schemas.openxmlformats.org/officeDocument/2006/relationships/image" Target="../media/image49.svg"/><Relationship Id="rId12"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48.png"/><Relationship Id="rId11" Type="http://schemas.openxmlformats.org/officeDocument/2006/relationships/image" Target="../media/image44.svg"/><Relationship Id="rId5" Type="http://schemas.openxmlformats.org/officeDocument/2006/relationships/image" Target="../media/image47.svg"/><Relationship Id="rId10"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42.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5.svg"/><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6.xml"/><Relationship Id="rId7" Type="http://schemas.openxmlformats.org/officeDocument/2006/relationships/image" Target="../media/image59.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5" Type="http://schemas.openxmlformats.org/officeDocument/2006/relationships/hyperlink" Target="https://docs.aws.amazon.com/AWSEC2/latest/UserGuide/instance-types.html#instance-networking-storage" TargetMode="External"/><Relationship Id="rId4" Type="http://schemas.openxmlformats.org/officeDocument/2006/relationships/hyperlink" Target="https://aws.amazon.com/ec2/instance-type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7.svg"/><Relationship Id="rId3" Type="http://schemas.openxmlformats.org/officeDocument/2006/relationships/notesSlide" Target="../notesSlides/notesSlide18.xml"/><Relationship Id="rId7" Type="http://schemas.openxmlformats.org/officeDocument/2006/relationships/image" Target="../media/image63.svg"/><Relationship Id="rId12" Type="http://schemas.openxmlformats.org/officeDocument/2006/relationships/image" Target="../media/image66.png"/><Relationship Id="rId2"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svg"/><Relationship Id="rId15" Type="http://schemas.openxmlformats.org/officeDocument/2006/relationships/image" Target="../media/image51.sv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44.sv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19.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44.xml"/><Relationship Id="rId6" Type="http://schemas.openxmlformats.org/officeDocument/2006/relationships/image" Target="../media/image43.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1.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4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75.svg"/><Relationship Id="rId2" Type="http://schemas.openxmlformats.org/officeDocument/2006/relationships/slideLayout" Target="../slideLayouts/slideLayout6.xml"/><Relationship Id="rId1" Type="http://schemas.openxmlformats.org/officeDocument/2006/relationships/tags" Target="../tags/tag46.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notesSlide" Target="../notesSlides/notesSlide23.xml"/><Relationship Id="rId7" Type="http://schemas.openxmlformats.org/officeDocument/2006/relationships/image" Target="../media/image77.svg"/><Relationship Id="rId12"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44.svg"/><Relationship Id="rId10" Type="http://schemas.openxmlformats.org/officeDocument/2006/relationships/image" Target="../media/image80.png"/><Relationship Id="rId4" Type="http://schemas.openxmlformats.org/officeDocument/2006/relationships/image" Target="../media/image43.png"/><Relationship Id="rId9" Type="http://schemas.openxmlformats.org/officeDocument/2006/relationships/image" Target="../media/image79.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9.sv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hyperlink" Target="https://docs.aws.amazon.com/cli/latest/reference/ec2/run-instances.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81.svg"/><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80.png"/><Relationship Id="rId5" Type="http://schemas.openxmlformats.org/officeDocument/2006/relationships/image" Target="../media/image42.sv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93.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6.xml"/><Relationship Id="rId5" Type="http://schemas.openxmlformats.org/officeDocument/2006/relationships/image" Target="../media/image95.sv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notesSlide" Target="../notesSlides/notesSlide33.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10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61.xml"/><Relationship Id="rId4" Type="http://schemas.openxmlformats.org/officeDocument/2006/relationships/hyperlink" Target="https://aws.amazon.com/free/"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05.pn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05.png"/><Relationship Id="rId2" Type="http://schemas.openxmlformats.org/officeDocument/2006/relationships/slideLayout" Target="../slideLayouts/slideLayout5.xml"/><Relationship Id="rId1" Type="http://schemas.openxmlformats.org/officeDocument/2006/relationships/tags" Target="../tags/tag6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notesSlide" Target="../notesSlides/notesSlide39.xml"/><Relationship Id="rId7" Type="http://schemas.openxmlformats.org/officeDocument/2006/relationships/image" Target="../media/image109.pn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44.xml"/><Relationship Id="rId7" Type="http://schemas.openxmlformats.org/officeDocument/2006/relationships/image" Target="../media/image114.svg"/><Relationship Id="rId2" Type="http://schemas.openxmlformats.org/officeDocument/2006/relationships/slideLayout" Target="../slideLayouts/slideLayout5.xml"/><Relationship Id="rId1" Type="http://schemas.openxmlformats.org/officeDocument/2006/relationships/tags" Target="../tags/tag69.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112.sv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101.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tags" Target="../tags/tag72.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48.xml"/><Relationship Id="rId7" Type="http://schemas.openxmlformats.org/officeDocument/2006/relationships/image" Target="../media/image125.png"/><Relationship Id="rId2" Type="http://schemas.openxmlformats.org/officeDocument/2006/relationships/slideLayout" Target="../slideLayouts/slideLayout18.xml"/><Relationship Id="rId1" Type="http://schemas.openxmlformats.org/officeDocument/2006/relationships/tags" Target="../tags/tag73.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png"/><Relationship Id="rId9" Type="http://schemas.openxmlformats.org/officeDocument/2006/relationships/image" Target="../media/image127.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32.svg"/><Relationship Id="rId18" Type="http://schemas.openxmlformats.org/officeDocument/2006/relationships/image" Target="../media/image137.png"/><Relationship Id="rId3" Type="http://schemas.openxmlformats.org/officeDocument/2006/relationships/notesSlide" Target="../notesSlides/notesSlide49.xml"/><Relationship Id="rId21" Type="http://schemas.openxmlformats.org/officeDocument/2006/relationships/image" Target="../media/image140.svg"/><Relationship Id="rId7" Type="http://schemas.openxmlformats.org/officeDocument/2006/relationships/image" Target="../media/image19.svg"/><Relationship Id="rId12" Type="http://schemas.openxmlformats.org/officeDocument/2006/relationships/image" Target="../media/image131.png"/><Relationship Id="rId17" Type="http://schemas.openxmlformats.org/officeDocument/2006/relationships/image" Target="../media/image136.svg"/><Relationship Id="rId2" Type="http://schemas.openxmlformats.org/officeDocument/2006/relationships/slideLayout" Target="../slideLayouts/slideLayout5.xml"/><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tags" Target="../tags/tag74.xml"/><Relationship Id="rId6" Type="http://schemas.openxmlformats.org/officeDocument/2006/relationships/image" Target="../media/image18.png"/><Relationship Id="rId11" Type="http://schemas.openxmlformats.org/officeDocument/2006/relationships/image" Target="../media/image130.svg"/><Relationship Id="rId5" Type="http://schemas.openxmlformats.org/officeDocument/2006/relationships/image" Target="../media/image121.svg"/><Relationship Id="rId15" Type="http://schemas.openxmlformats.org/officeDocument/2006/relationships/image" Target="../media/image134.svg"/><Relationship Id="rId10" Type="http://schemas.openxmlformats.org/officeDocument/2006/relationships/image" Target="../media/image129.png"/><Relationship Id="rId19" Type="http://schemas.openxmlformats.org/officeDocument/2006/relationships/image" Target="../media/image138.svg"/><Relationship Id="rId4" Type="http://schemas.openxmlformats.org/officeDocument/2006/relationships/image" Target="../media/image120.png"/><Relationship Id="rId9" Type="http://schemas.openxmlformats.org/officeDocument/2006/relationships/image" Target="../media/image98.svg"/><Relationship Id="rId14" Type="http://schemas.openxmlformats.org/officeDocument/2006/relationships/image" Target="../media/image13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notesSlide" Target="../notesSlides/notesSlide5.xml"/><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2" Type="http://schemas.openxmlformats.org/officeDocument/2006/relationships/slideLayout" Target="../slideLayouts/slideLayout18.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1" Type="http://schemas.openxmlformats.org/officeDocument/2006/relationships/tags" Target="../tags/tag30.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s>
</file>

<file path=ppt/slides/_rels/slide50.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97.png"/><Relationship Id="rId3" Type="http://schemas.openxmlformats.org/officeDocument/2006/relationships/notesSlide" Target="../notesSlides/notesSlide50.xml"/><Relationship Id="rId7" Type="http://schemas.openxmlformats.org/officeDocument/2006/relationships/image" Target="../media/image142.png"/><Relationship Id="rId12" Type="http://schemas.openxmlformats.org/officeDocument/2006/relationships/image" Target="../media/image145.svg"/><Relationship Id="rId2" Type="http://schemas.openxmlformats.org/officeDocument/2006/relationships/slideLayout" Target="../slideLayouts/slideLayout5.xml"/><Relationship Id="rId16" Type="http://schemas.openxmlformats.org/officeDocument/2006/relationships/image" Target="../media/image121.svg"/><Relationship Id="rId1" Type="http://schemas.openxmlformats.org/officeDocument/2006/relationships/tags" Target="../tags/tag75.xml"/><Relationship Id="rId6" Type="http://schemas.openxmlformats.org/officeDocument/2006/relationships/image" Target="../media/image19.svg"/><Relationship Id="rId11" Type="http://schemas.openxmlformats.org/officeDocument/2006/relationships/image" Target="../media/image144.png"/><Relationship Id="rId5" Type="http://schemas.openxmlformats.org/officeDocument/2006/relationships/image" Target="../media/image18.png"/><Relationship Id="rId15" Type="http://schemas.openxmlformats.org/officeDocument/2006/relationships/image" Target="../media/image120.png"/><Relationship Id="rId10" Type="http://schemas.openxmlformats.org/officeDocument/2006/relationships/image" Target="../media/image69.svg"/><Relationship Id="rId4" Type="http://schemas.openxmlformats.org/officeDocument/2006/relationships/image" Target="../media/image141.png"/><Relationship Id="rId9" Type="http://schemas.openxmlformats.org/officeDocument/2006/relationships/image" Target="../media/image68.png"/><Relationship Id="rId14" Type="http://schemas.openxmlformats.org/officeDocument/2006/relationships/image" Target="../media/image98.svg"/></Relationships>
</file>

<file path=ppt/slides/_rels/slide51.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notesSlide" Target="../notesSlides/notesSlide51.xml"/><Relationship Id="rId7" Type="http://schemas.openxmlformats.org/officeDocument/2006/relationships/image" Target="../media/image68.png"/><Relationship Id="rId12" Type="http://schemas.openxmlformats.org/officeDocument/2006/relationships/image" Target="../media/image150.svg"/><Relationship Id="rId2" Type="http://schemas.openxmlformats.org/officeDocument/2006/relationships/slideLayout" Target="../slideLayouts/slideLayout5.xml"/><Relationship Id="rId1" Type="http://schemas.openxmlformats.org/officeDocument/2006/relationships/tags" Target="../tags/tag76.xml"/><Relationship Id="rId6" Type="http://schemas.openxmlformats.org/officeDocument/2006/relationships/image" Target="../media/image121.svg"/><Relationship Id="rId11" Type="http://schemas.openxmlformats.org/officeDocument/2006/relationships/image" Target="../media/image149.png"/><Relationship Id="rId5" Type="http://schemas.openxmlformats.org/officeDocument/2006/relationships/image" Target="../media/image120.png"/><Relationship Id="rId10" Type="http://schemas.openxmlformats.org/officeDocument/2006/relationships/image" Target="../media/image148.svg"/><Relationship Id="rId4" Type="http://schemas.openxmlformats.org/officeDocument/2006/relationships/image" Target="../media/image146.png"/><Relationship Id="rId9" Type="http://schemas.openxmlformats.org/officeDocument/2006/relationships/image" Target="../media/image147.png"/></Relationships>
</file>

<file path=ppt/slides/_rels/slide52.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20.png"/><Relationship Id="rId3" Type="http://schemas.openxmlformats.org/officeDocument/2006/relationships/notesSlide" Target="../notesSlides/notesSlide52.xml"/><Relationship Id="rId7" Type="http://schemas.openxmlformats.org/officeDocument/2006/relationships/image" Target="../media/image152.png"/><Relationship Id="rId12" Type="http://schemas.openxmlformats.org/officeDocument/2006/relationships/image" Target="../media/image19.svg"/><Relationship Id="rId2" Type="http://schemas.openxmlformats.org/officeDocument/2006/relationships/slideLayout" Target="../slideLayouts/slideLayout18.xml"/><Relationship Id="rId16" Type="http://schemas.openxmlformats.org/officeDocument/2006/relationships/image" Target="../media/image69.svg"/><Relationship Id="rId1" Type="http://schemas.openxmlformats.org/officeDocument/2006/relationships/tags" Target="../tags/tag77.xml"/><Relationship Id="rId6" Type="http://schemas.openxmlformats.org/officeDocument/2006/relationships/image" Target="../media/image151.png"/><Relationship Id="rId11" Type="http://schemas.openxmlformats.org/officeDocument/2006/relationships/image" Target="../media/image18.png"/><Relationship Id="rId5" Type="http://schemas.openxmlformats.org/officeDocument/2006/relationships/image" Target="../media/image71.svg"/><Relationship Id="rId15" Type="http://schemas.openxmlformats.org/officeDocument/2006/relationships/image" Target="../media/image68.png"/><Relationship Id="rId10" Type="http://schemas.openxmlformats.org/officeDocument/2006/relationships/image" Target="../media/image61.svg"/><Relationship Id="rId4" Type="http://schemas.openxmlformats.org/officeDocument/2006/relationships/image" Target="../media/image70.png"/><Relationship Id="rId9" Type="http://schemas.openxmlformats.org/officeDocument/2006/relationships/image" Target="../media/image60.png"/><Relationship Id="rId14" Type="http://schemas.openxmlformats.org/officeDocument/2006/relationships/image" Target="../media/image121.sv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hyperlink" Target="https://docs.aws.amazon.com/lambda/latest/dg/gettingstarted-limits.html"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101.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81.xml"/><Relationship Id="rId5" Type="http://schemas.openxmlformats.org/officeDocument/2006/relationships/image" Target="../media/image17.sv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2.xml"/><Relationship Id="rId4" Type="http://schemas.openxmlformats.org/officeDocument/2006/relationships/image" Target="../media/image15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158.png"/><Relationship Id="rId2" Type="http://schemas.openxmlformats.org/officeDocument/2006/relationships/slideLayout" Target="../slideLayouts/slideLayout5.xml"/><Relationship Id="rId1" Type="http://schemas.openxmlformats.org/officeDocument/2006/relationships/tags" Target="../tags/tag8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8.xml"/><Relationship Id="rId1" Type="http://schemas.openxmlformats.org/officeDocument/2006/relationships/tags" Target="../tags/tag86.xml"/><Relationship Id="rId4" Type="http://schemas.openxmlformats.org/officeDocument/2006/relationships/image" Target="../media/image159.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8" Type="http://schemas.openxmlformats.org/officeDocument/2006/relationships/hyperlink" Target="https://www.eksworkshop.com/" TargetMode="External"/><Relationship Id="rId3" Type="http://schemas.openxmlformats.org/officeDocument/2006/relationships/notesSlide" Target="../notesSlides/notesSlide63.xml"/><Relationship Id="rId7" Type="http://schemas.openxmlformats.org/officeDocument/2006/relationships/hyperlink" Target="https://containersonaws.com/" TargetMode="External"/><Relationship Id="rId2" Type="http://schemas.openxmlformats.org/officeDocument/2006/relationships/slideLayout" Target="../slideLayouts/slideLayout5.xml"/><Relationship Id="rId1" Type="http://schemas.openxmlformats.org/officeDocument/2006/relationships/tags" Target="../tags/tag88.xml"/><Relationship Id="rId6" Type="http://schemas.openxmlformats.org/officeDocument/2006/relationships/hyperlink" Target="https://ecsworkshop.com/" TargetMode="External"/><Relationship Id="rId11" Type="http://schemas.openxmlformats.org/officeDocument/2006/relationships/hyperlink" Target="https://d1.awsstatic.com/pricing/AWS_CO_Playbook_Final.pdf" TargetMode="External"/><Relationship Id="rId5" Type="http://schemas.openxmlformats.org/officeDocument/2006/relationships/hyperlink" Target="https://aws.amazon.com/ec2/pricing/" TargetMode="External"/><Relationship Id="rId10" Type="http://schemas.openxmlformats.org/officeDocument/2006/relationships/hyperlink" Target="https://docs.aws.amazon.com/elastic-beanstalk/" TargetMode="External"/><Relationship Id="rId4" Type="http://schemas.openxmlformats.org/officeDocument/2006/relationships/hyperlink" Target="https://docs.aws.amazon.com/ec2/" TargetMode="External"/><Relationship Id="rId9" Type="http://schemas.openxmlformats.org/officeDocument/2006/relationships/hyperlink" Target="https://docs.aws.amazon.com/lambda/" TargetMode="Externa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3.xml"/><Relationship Id="rId1" Type="http://schemas.openxmlformats.org/officeDocument/2006/relationships/tags" Target="../tags/tag8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7.jp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t>Module 6: Compute</a:t>
            </a:r>
          </a:p>
        </p:txBody>
      </p:sp>
      <p:sp>
        <p:nvSpPr>
          <p:cNvPr id="2" name="Text Placeholder 1">
            <a:extLst>
              <a:ext uri="{FF2B5EF4-FFF2-40B4-BE49-F238E27FC236}">
                <a16:creationId xmlns:a16="http://schemas.microsoft.com/office/drawing/2014/main" id="{9D88EA70-1A6F-3D46-88BA-3D72648154E8}"/>
              </a:ext>
            </a:extLst>
          </p:cNvPr>
          <p:cNvSpPr>
            <a:spLocks noGrp="1"/>
          </p:cNvSpPr>
          <p:nvPr>
            <p:ph type="body" sz="quarter" idx="10"/>
          </p:nvPr>
        </p:nvSpPr>
        <p:spPr/>
        <p:txBody>
          <a:bodyPr/>
          <a:lstStyle/>
          <a:p>
            <a:r>
              <a:rPr lang="en-US" dirty="0"/>
              <a:t>AWS Academy Cloud Foundations</a:t>
            </a:r>
          </a:p>
        </p:txBody>
      </p:sp>
      <p:sp>
        <p:nvSpPr>
          <p:cNvPr id="3" name="TextBox 2">
            <a:extLst>
              <a:ext uri="{FF2B5EF4-FFF2-40B4-BE49-F238E27FC236}">
                <a16:creationId xmlns:a16="http://schemas.microsoft.com/office/drawing/2014/main" id="{2BF71BF0-65C0-7B4D-A453-0F18B854B99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4228951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overview</a:t>
            </a:r>
          </a:p>
        </p:txBody>
      </p:sp>
      <p:sp>
        <p:nvSpPr>
          <p:cNvPr id="3" name="Content Placeholder 2"/>
          <p:cNvSpPr>
            <a:spLocks noGrp="1"/>
          </p:cNvSpPr>
          <p:nvPr>
            <p:ph idx="1"/>
          </p:nvPr>
        </p:nvSpPr>
        <p:spPr>
          <a:xfrm>
            <a:off x="3902208" y="1528175"/>
            <a:ext cx="7870691" cy="4648788"/>
          </a:xfrm>
        </p:spPr>
        <p:txBody>
          <a:bodyPr/>
          <a:lstStyle/>
          <a:p>
            <a:r>
              <a:rPr lang="en-US" b="1" dirty="0">
                <a:solidFill>
                  <a:schemeClr val="accent5"/>
                </a:solidFill>
              </a:rPr>
              <a:t>Amazon Elastic Compute Cloud (Amazon EC2)  </a:t>
            </a:r>
          </a:p>
          <a:p>
            <a:pPr lvl="1"/>
            <a:r>
              <a:rPr lang="en-US" dirty="0"/>
              <a:t>Provides </a:t>
            </a:r>
            <a:r>
              <a:rPr lang="en-US" dirty="0">
                <a:solidFill>
                  <a:schemeClr val="accent6"/>
                </a:solidFill>
              </a:rPr>
              <a:t>virtual machines</a:t>
            </a:r>
            <a:r>
              <a:rPr lang="en-US" dirty="0"/>
              <a:t>—referred to as </a:t>
            </a:r>
            <a:r>
              <a:rPr lang="en-US" dirty="0">
                <a:solidFill>
                  <a:schemeClr val="accent6"/>
                </a:solidFill>
              </a:rPr>
              <a:t>EC2 instances</a:t>
            </a:r>
            <a:r>
              <a:rPr lang="en-US" dirty="0"/>
              <a:t>—in the cloud.</a:t>
            </a:r>
          </a:p>
          <a:p>
            <a:pPr lvl="1"/>
            <a:r>
              <a:rPr lang="en-US" dirty="0"/>
              <a:t>Gives you </a:t>
            </a:r>
            <a:r>
              <a:rPr lang="en-US" i="1" dirty="0"/>
              <a:t>full control </a:t>
            </a:r>
            <a:r>
              <a:rPr lang="en-US" dirty="0"/>
              <a:t>over the guest operating system (Windows or Linux) on each instance.</a:t>
            </a:r>
          </a:p>
          <a:p>
            <a:r>
              <a:rPr lang="en-US" dirty="0"/>
              <a:t>You can launch instances of any size into an Availability Zone anywhere in the world.</a:t>
            </a:r>
          </a:p>
          <a:p>
            <a:pPr lvl="1"/>
            <a:r>
              <a:rPr lang="en-US" dirty="0"/>
              <a:t>Launch instances from </a:t>
            </a:r>
            <a:r>
              <a:rPr lang="en-US" b="1" dirty="0">
                <a:solidFill>
                  <a:schemeClr val="accent5"/>
                </a:solidFill>
              </a:rPr>
              <a:t>Amazon Machine Images (AMIs</a:t>
            </a:r>
            <a:r>
              <a:rPr lang="en-US" dirty="0"/>
              <a:t>).</a:t>
            </a:r>
          </a:p>
          <a:p>
            <a:pPr lvl="1"/>
            <a:r>
              <a:rPr lang="en-US" dirty="0"/>
              <a:t>Launch instances with a few clicks or a line of code, and they are ready in minutes.</a:t>
            </a:r>
            <a:endParaRPr lang="en-US" sz="2800" dirty="0"/>
          </a:p>
          <a:p>
            <a:r>
              <a:rPr lang="en-US" dirty="0"/>
              <a:t>You can control traffic to and from instances.</a:t>
            </a:r>
          </a:p>
        </p:txBody>
      </p:sp>
      <p:sp>
        <p:nvSpPr>
          <p:cNvPr id="5" name="Slide Number Placeholder 4">
            <a:extLst>
              <a:ext uri="{FF2B5EF4-FFF2-40B4-BE49-F238E27FC236}">
                <a16:creationId xmlns:a16="http://schemas.microsoft.com/office/drawing/2014/main" id="{AE6E1873-DD5B-4342-878D-B9C77CC0628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10</a:t>
            </a:fld>
            <a:endParaRPr lang="en-US" dirty="0"/>
          </a:p>
        </p:txBody>
      </p:sp>
      <p:sp>
        <p:nvSpPr>
          <p:cNvPr id="4" name="Footer Placeholder 3">
            <a:extLst>
              <a:ext uri="{FF2B5EF4-FFF2-40B4-BE49-F238E27FC236}">
                <a16:creationId xmlns:a16="http://schemas.microsoft.com/office/drawing/2014/main" id="{EEFBC9E6-716C-5B4A-9AC5-064A95BB8FE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6" name="Group 5">
            <a:extLst>
              <a:ext uri="{FF2B5EF4-FFF2-40B4-BE49-F238E27FC236}">
                <a16:creationId xmlns:a16="http://schemas.microsoft.com/office/drawing/2014/main" id="{3F896863-3C86-634F-9982-88D5287C8343}"/>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sp>
          <p:nvSpPr>
            <p:cNvPr id="7" name="Rectangle 6">
              <a:extLst>
                <a:ext uri="{FF2B5EF4-FFF2-40B4-BE49-F238E27FC236}">
                  <a16:creationId xmlns:a16="http://schemas.microsoft.com/office/drawing/2014/main" id="{910C76DA-7886-8B47-AC0B-C0FC351B84DE}"/>
                </a:ext>
              </a:extLst>
            </p:cNvPr>
            <p:cNvSpPr/>
            <p:nvPr/>
          </p:nvSpPr>
          <p:spPr>
            <a:xfrm>
              <a:off x="677252" y="1916492"/>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807008F-02FC-CA40-B191-A28197604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972" y="2924499"/>
              <a:ext cx="1094787" cy="1094787"/>
            </a:xfrm>
            <a:prstGeom prst="rect">
              <a:avLst/>
            </a:prstGeom>
          </p:spPr>
        </p:pic>
      </p:grpSp>
      <p:sp>
        <p:nvSpPr>
          <p:cNvPr id="9" name="TextBox 8">
            <a:extLst>
              <a:ext uri="{FF2B5EF4-FFF2-40B4-BE49-F238E27FC236}">
                <a16:creationId xmlns:a16="http://schemas.microsoft.com/office/drawing/2014/main" id="{6C4D0400-C2C5-3249-9924-6D9DAE523DB4}"/>
              </a:ext>
            </a:extLst>
          </p:cNvPr>
          <p:cNvSpPr txBox="1"/>
          <p:nvPr/>
        </p:nvSpPr>
        <p:spPr>
          <a:xfrm>
            <a:off x="1209058" y="4331526"/>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EC2</a:t>
            </a:r>
          </a:p>
        </p:txBody>
      </p:sp>
    </p:spTree>
    <p:custDataLst>
      <p:tags r:id="rId1"/>
    </p:custDataLst>
    <p:extLst>
      <p:ext uri="{BB962C8B-B14F-4D97-AF65-F5344CB8AC3E}">
        <p14:creationId xmlns:p14="http://schemas.microsoft.com/office/powerpoint/2010/main" val="119706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F7FD-9056-CB4A-9B6D-7EAE33D56044}"/>
              </a:ext>
            </a:extLst>
          </p:cNvPr>
          <p:cNvSpPr>
            <a:spLocks noGrp="1"/>
          </p:cNvSpPr>
          <p:nvPr>
            <p:ph type="title"/>
          </p:nvPr>
        </p:nvSpPr>
        <p:spPr/>
        <p:txBody>
          <a:bodyPr/>
          <a:lstStyle/>
          <a:p>
            <a:r>
              <a:rPr lang="en-US" dirty="0"/>
              <a:t>Launching an Amazon EC2 instance</a:t>
            </a:r>
          </a:p>
        </p:txBody>
      </p:sp>
      <p:pic>
        <p:nvPicPr>
          <p:cNvPr id="9" name="Content Placeholder 8" descr="Right pointing backhand index">
            <a:extLst>
              <a:ext uri="{FF2B5EF4-FFF2-40B4-BE49-F238E27FC236}">
                <a16:creationId xmlns:a16="http://schemas.microsoft.com/office/drawing/2014/main" id="{76AAFE43-5903-6844-AD97-13434CBC74AA}"/>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5638800" y="3395663"/>
            <a:ext cx="914400" cy="914400"/>
          </a:xfrm>
        </p:spPr>
      </p:pic>
      <p:sp>
        <p:nvSpPr>
          <p:cNvPr id="4" name="Slide Number Placeholder 3">
            <a:extLst>
              <a:ext uri="{FF2B5EF4-FFF2-40B4-BE49-F238E27FC236}">
                <a16:creationId xmlns:a16="http://schemas.microsoft.com/office/drawing/2014/main" id="{53C2EFAB-2E0B-B040-BB09-90FF7EAD71A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11</a:t>
            </a:fld>
            <a:endParaRPr lang="en-US" dirty="0"/>
          </a:p>
        </p:txBody>
      </p:sp>
      <p:sp>
        <p:nvSpPr>
          <p:cNvPr id="2" name="Footer Placeholder 1">
            <a:extLst>
              <a:ext uri="{FF2B5EF4-FFF2-40B4-BE49-F238E27FC236}">
                <a16:creationId xmlns:a16="http://schemas.microsoft.com/office/drawing/2014/main" id="{27980DC2-27BF-B541-BC4E-AA04EBF3383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Picture 6" descr="screenshot of the EC2 console's EC2 Dashboard view.">
            <a:extLst>
              <a:ext uri="{FF2B5EF4-FFF2-40B4-BE49-F238E27FC236}">
                <a16:creationId xmlns:a16="http://schemas.microsoft.com/office/drawing/2014/main" id="{CD565F97-1BF1-0A48-9629-C7BE50CA8F84}"/>
              </a:ext>
            </a:extLst>
          </p:cNvPr>
          <p:cNvPicPr>
            <a:picLocks noChangeAspect="1"/>
          </p:cNvPicPr>
          <p:nvPr/>
        </p:nvPicPr>
        <p:blipFill>
          <a:blip r:embed="rId6"/>
          <a:stretch>
            <a:fillRect/>
          </a:stretch>
        </p:blipFill>
        <p:spPr>
          <a:xfrm>
            <a:off x="5031175" y="1422059"/>
            <a:ext cx="6725592" cy="4730713"/>
          </a:xfrm>
          <a:prstGeom prst="rect">
            <a:avLst/>
          </a:prstGeom>
        </p:spPr>
      </p:pic>
      <p:sp>
        <p:nvSpPr>
          <p:cNvPr id="14" name="TextBox 13">
            <a:extLst>
              <a:ext uri="{FF2B5EF4-FFF2-40B4-BE49-F238E27FC236}">
                <a16:creationId xmlns:a16="http://schemas.microsoft.com/office/drawing/2014/main" id="{9B298C85-D7F8-C84D-A4E8-C47896DBEC87}"/>
              </a:ext>
            </a:extLst>
          </p:cNvPr>
          <p:cNvSpPr txBox="1"/>
          <p:nvPr/>
        </p:nvSpPr>
        <p:spPr>
          <a:xfrm>
            <a:off x="435233" y="1536174"/>
            <a:ext cx="4428605" cy="3785652"/>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This section of the module walks through </a:t>
            </a: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nine key decisions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to make when you create an EC2 instance by using the AWS Management Console </a:t>
            </a: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Launch Instance Wizard. </a:t>
            </a:r>
          </a:p>
          <a:p>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Wingdings" pitchFamily="2" charset="2"/>
              <a:buChar char="Ø"/>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Along the way, essential Amazon EC2 concepts will be explored.</a:t>
            </a:r>
          </a:p>
        </p:txBody>
      </p:sp>
    </p:spTree>
    <p:custDataLst>
      <p:tags r:id="rId1"/>
    </p:custDataLst>
    <p:extLst>
      <p:ext uri="{BB962C8B-B14F-4D97-AF65-F5344CB8AC3E}">
        <p14:creationId xmlns:p14="http://schemas.microsoft.com/office/powerpoint/2010/main" val="276288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1. Select an AMI</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12</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875299" y="2444491"/>
            <a:ext cx="8056507" cy="3663992"/>
          </a:xfrm>
        </p:spPr>
        <p:txBody>
          <a:bodyPr/>
          <a:lstStyle/>
          <a:p>
            <a:r>
              <a:rPr lang="en-US" sz="2400" dirty="0"/>
              <a:t>Amazon Machine Image (AMI)</a:t>
            </a:r>
          </a:p>
          <a:p>
            <a:pPr lvl="1"/>
            <a:r>
              <a:rPr lang="en-US" sz="1800" dirty="0"/>
              <a:t>Is a template that is used to create an EC2 instance (which is a </a:t>
            </a:r>
            <a:r>
              <a:rPr lang="en-US" sz="1800" b="1" dirty="0">
                <a:solidFill>
                  <a:schemeClr val="accent5"/>
                </a:solidFill>
              </a:rPr>
              <a:t>virtual machine, or VM,</a:t>
            </a:r>
            <a:r>
              <a:rPr lang="en-US" sz="1800" i="1" dirty="0"/>
              <a:t> </a:t>
            </a:r>
            <a:r>
              <a:rPr lang="en-US" sz="1800" dirty="0"/>
              <a:t>that runs in the AWS Cloud)</a:t>
            </a:r>
          </a:p>
          <a:p>
            <a:pPr lvl="1"/>
            <a:r>
              <a:rPr lang="en-US" sz="1800" dirty="0"/>
              <a:t>Contains a </a:t>
            </a:r>
            <a:r>
              <a:rPr lang="en-US" sz="1800" b="1" dirty="0">
                <a:solidFill>
                  <a:schemeClr val="accent5"/>
                </a:solidFill>
              </a:rPr>
              <a:t>Windows</a:t>
            </a:r>
            <a:r>
              <a:rPr lang="en-US" sz="1800" dirty="0"/>
              <a:t> or </a:t>
            </a:r>
            <a:r>
              <a:rPr lang="en-US" sz="1800" b="1" dirty="0">
                <a:solidFill>
                  <a:schemeClr val="accent5"/>
                </a:solidFill>
              </a:rPr>
              <a:t>Linux</a:t>
            </a:r>
            <a:r>
              <a:rPr lang="en-US" sz="1800" dirty="0"/>
              <a:t> operating system</a:t>
            </a:r>
          </a:p>
          <a:p>
            <a:pPr lvl="1"/>
            <a:r>
              <a:rPr lang="en-US" sz="1800" dirty="0"/>
              <a:t>Often also has some </a:t>
            </a:r>
            <a:r>
              <a:rPr lang="en-US" sz="1800" b="1" dirty="0">
                <a:solidFill>
                  <a:schemeClr val="accent5"/>
                </a:solidFill>
              </a:rPr>
              <a:t>software</a:t>
            </a:r>
            <a:r>
              <a:rPr lang="en-US" sz="1800" dirty="0"/>
              <a:t> pre-installed</a:t>
            </a:r>
          </a:p>
          <a:p>
            <a:r>
              <a:rPr lang="en-US" sz="2400" dirty="0"/>
              <a:t>AMI choices:</a:t>
            </a:r>
            <a:endParaRPr lang="en-US" dirty="0"/>
          </a:p>
          <a:p>
            <a:pPr lvl="1"/>
            <a:r>
              <a:rPr lang="en-US" sz="1800" dirty="0"/>
              <a:t>Quick Start</a:t>
            </a:r>
            <a:r>
              <a:rPr lang="en-US" sz="1800" i="1" dirty="0"/>
              <a:t> – Linux and Windows AMIs that are provided by AWS</a:t>
            </a:r>
          </a:p>
          <a:p>
            <a:pPr lvl="1"/>
            <a:r>
              <a:rPr lang="en-US" sz="1800" dirty="0"/>
              <a:t>My AMIs</a:t>
            </a:r>
            <a:r>
              <a:rPr lang="en-US" sz="1800" i="1" dirty="0"/>
              <a:t> – Any AMIs that you created</a:t>
            </a:r>
          </a:p>
          <a:p>
            <a:pPr lvl="1"/>
            <a:r>
              <a:rPr lang="en-US" sz="1800" dirty="0"/>
              <a:t>AWS Marketplace </a:t>
            </a:r>
            <a:r>
              <a:rPr lang="en-US" sz="1800" i="1" dirty="0"/>
              <a:t>– Pre-configured templates from third parties</a:t>
            </a:r>
          </a:p>
          <a:p>
            <a:pPr lvl="1"/>
            <a:r>
              <a:rPr lang="en-US" sz="1800" dirty="0"/>
              <a:t>Community AMIs </a:t>
            </a:r>
            <a:r>
              <a:rPr lang="en-US" sz="1800" i="1" dirty="0"/>
              <a:t>– AMIs shared by others; use at your own risk</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4" name="Content Placeholder 8">
            <a:extLst>
              <a:ext uri="{FF2B5EF4-FFF2-40B4-BE49-F238E27FC236}">
                <a16:creationId xmlns:a16="http://schemas.microsoft.com/office/drawing/2014/main" id="{4E4A0AB1-DBAF-0D4F-B4D9-2289D2A0AA42}"/>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2">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solidFill>
                  <a:schemeClr val="accent6"/>
                </a:solidFill>
              </a:rPr>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grpSp>
        <p:nvGrpSpPr>
          <p:cNvPr id="26" name="Group 25" descr="graphic shows an icon labeled &quot;AMI&quot; with an arrow labeled &quot;Launch instance&quot; extending to the right and pointing at an icon labeled &quot;Instance.&quot;">
            <a:extLst>
              <a:ext uri="{FF2B5EF4-FFF2-40B4-BE49-F238E27FC236}">
                <a16:creationId xmlns:a16="http://schemas.microsoft.com/office/drawing/2014/main" id="{53513352-16CD-3749-A18F-1D7380CE4329}"/>
              </a:ext>
            </a:extLst>
          </p:cNvPr>
          <p:cNvGrpSpPr/>
          <p:nvPr/>
        </p:nvGrpSpPr>
        <p:grpSpPr>
          <a:xfrm>
            <a:off x="5947576" y="1528176"/>
            <a:ext cx="2774570" cy="802616"/>
            <a:chOff x="5947576" y="1528176"/>
            <a:chExt cx="2774570" cy="802616"/>
          </a:xfrm>
        </p:grpSpPr>
        <p:sp>
          <p:nvSpPr>
            <p:cNvPr id="17" name="TextBox 16">
              <a:extLst>
                <a:ext uri="{FF2B5EF4-FFF2-40B4-BE49-F238E27FC236}">
                  <a16:creationId xmlns:a16="http://schemas.microsoft.com/office/drawing/2014/main" id="{B9D083FA-B91F-2A40-A11E-EB6695FA3F75}"/>
                </a:ext>
              </a:extLst>
            </p:cNvPr>
            <p:cNvSpPr txBox="1"/>
            <p:nvPr/>
          </p:nvSpPr>
          <p:spPr>
            <a:xfrm>
              <a:off x="5947576" y="1974192"/>
              <a:ext cx="1513305" cy="338554"/>
            </a:xfrm>
            <a:prstGeom prst="rect">
              <a:avLst/>
            </a:prstGeom>
            <a:noFill/>
          </p:spPr>
          <p:txBody>
            <a:bodyPr wrap="square" rtlCol="0">
              <a:spAutoFit/>
            </a:bodyPr>
            <a:lstStyle/>
            <a:p>
              <a:pPr algn="ctr"/>
              <a:r>
                <a:rPr lang="en-US" sz="1600" dirty="0"/>
                <a:t>AMI</a:t>
              </a:r>
            </a:p>
          </p:txBody>
        </p:sp>
        <p:pic>
          <p:nvPicPr>
            <p:cNvPr id="15" name="Graphic 14">
              <a:extLst>
                <a:ext uri="{FF2B5EF4-FFF2-40B4-BE49-F238E27FC236}">
                  <a16:creationId xmlns:a16="http://schemas.microsoft.com/office/drawing/2014/main" id="{0F4FF142-EC43-2941-98A8-DE204ABED9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3787" y="1528176"/>
              <a:ext cx="469900" cy="469900"/>
            </a:xfrm>
            <a:prstGeom prst="rect">
              <a:avLst/>
            </a:prstGeom>
          </p:spPr>
        </p:pic>
        <p:pic>
          <p:nvPicPr>
            <p:cNvPr id="16" name="Graphic 15">
              <a:extLst>
                <a:ext uri="{FF2B5EF4-FFF2-40B4-BE49-F238E27FC236}">
                  <a16:creationId xmlns:a16="http://schemas.microsoft.com/office/drawing/2014/main" id="{579BD9B0-9870-634E-9AF3-321AFD07EB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1190" y="1528176"/>
              <a:ext cx="469900" cy="469900"/>
            </a:xfrm>
            <a:prstGeom prst="rect">
              <a:avLst/>
            </a:prstGeom>
          </p:spPr>
        </p:pic>
        <p:sp>
          <p:nvSpPr>
            <p:cNvPr id="18" name="TextBox 17">
              <a:extLst>
                <a:ext uri="{FF2B5EF4-FFF2-40B4-BE49-F238E27FC236}">
                  <a16:creationId xmlns:a16="http://schemas.microsoft.com/office/drawing/2014/main" id="{803A20F2-E654-124F-A9F4-B08A07ED856C}"/>
                </a:ext>
              </a:extLst>
            </p:cNvPr>
            <p:cNvSpPr txBox="1"/>
            <p:nvPr/>
          </p:nvSpPr>
          <p:spPr>
            <a:xfrm>
              <a:off x="7690134" y="1958383"/>
              <a:ext cx="1032012" cy="372409"/>
            </a:xfrm>
            <a:prstGeom prst="rect">
              <a:avLst/>
            </a:prstGeom>
            <a:noFill/>
          </p:spPr>
          <p:txBody>
            <a:bodyPr wrap="square" rtlCol="0">
              <a:noAutofit/>
            </a:bodyPr>
            <a:lstStyle/>
            <a:p>
              <a:pPr algn="ctr"/>
              <a:r>
                <a:rPr lang="en-US" sz="1600" dirty="0"/>
                <a:t>Instance</a:t>
              </a:r>
            </a:p>
          </p:txBody>
        </p:sp>
        <p:cxnSp>
          <p:nvCxnSpPr>
            <p:cNvPr id="20" name="Straight Arrow Connector 19">
              <a:extLst>
                <a:ext uri="{FF2B5EF4-FFF2-40B4-BE49-F238E27FC236}">
                  <a16:creationId xmlns:a16="http://schemas.microsoft.com/office/drawing/2014/main" id="{F4E887FE-2505-764F-A027-D82A073546C7}"/>
                </a:ext>
              </a:extLst>
            </p:cNvPr>
            <p:cNvCxnSpPr>
              <a:stCxn id="15" idx="3"/>
              <a:endCxn id="16" idx="1"/>
            </p:cNvCxnSpPr>
            <p:nvPr/>
          </p:nvCxnSpPr>
          <p:spPr>
            <a:xfrm>
              <a:off x="6953687" y="1763126"/>
              <a:ext cx="101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130629-7D89-984B-8D7A-3F48BE03F3FE}"/>
                </a:ext>
              </a:extLst>
            </p:cNvPr>
            <p:cNvSpPr txBox="1"/>
            <p:nvPr/>
          </p:nvSpPr>
          <p:spPr>
            <a:xfrm>
              <a:off x="7049088" y="1528641"/>
              <a:ext cx="837089" cy="523220"/>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Launch</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pic>
        <p:nvPicPr>
          <p:cNvPr id="25" name="Picture 24">
            <a:extLst>
              <a:ext uri="{FF2B5EF4-FFF2-40B4-BE49-F238E27FC236}">
                <a16:creationId xmlns:a16="http://schemas.microsoft.com/office/drawing/2014/main" id="{B2F1FF32-2057-3D4B-AF09-D30E1EDE65A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903145" y="5080858"/>
            <a:ext cx="451934" cy="324214"/>
          </a:xfrm>
          <a:prstGeom prst="rect">
            <a:avLst/>
          </a:prstGeom>
        </p:spPr>
      </p:pic>
    </p:spTree>
    <p:custDataLst>
      <p:tags r:id="rId1"/>
    </p:custDataLst>
    <p:extLst>
      <p:ext uri="{BB962C8B-B14F-4D97-AF65-F5344CB8AC3E}">
        <p14:creationId xmlns:p14="http://schemas.microsoft.com/office/powerpoint/2010/main" val="73164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C21E-C12C-6D4C-A0F5-0D03AC2FBA36}"/>
              </a:ext>
            </a:extLst>
          </p:cNvPr>
          <p:cNvSpPr>
            <a:spLocks noGrp="1"/>
          </p:cNvSpPr>
          <p:nvPr>
            <p:ph type="title"/>
          </p:nvPr>
        </p:nvSpPr>
        <p:spPr/>
        <p:txBody>
          <a:bodyPr/>
          <a:lstStyle/>
          <a:p>
            <a:r>
              <a:rPr lang="en-US" dirty="0"/>
              <a:t>Creating a new AMI: Example</a:t>
            </a:r>
          </a:p>
        </p:txBody>
      </p:sp>
      <p:pic>
        <p:nvPicPr>
          <p:cNvPr id="9" name="Content Placeholder 8" descr="Laptop">
            <a:extLst>
              <a:ext uri="{FF2B5EF4-FFF2-40B4-BE49-F238E27FC236}">
                <a16:creationId xmlns:a16="http://schemas.microsoft.com/office/drawing/2014/main" id="{1C8E1992-A47C-8344-8054-297DDF6250AB}"/>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977935" y="3679640"/>
            <a:ext cx="736600" cy="736600"/>
          </a:xfrm>
        </p:spPr>
      </p:pic>
      <p:sp>
        <p:nvSpPr>
          <p:cNvPr id="4" name="Slide Number Placeholder 3">
            <a:extLst>
              <a:ext uri="{FF2B5EF4-FFF2-40B4-BE49-F238E27FC236}">
                <a16:creationId xmlns:a16="http://schemas.microsoft.com/office/drawing/2014/main" id="{35C068FE-9F50-7645-BA24-49D2E5B3FEF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
        <p:nvSpPr>
          <p:cNvPr id="5" name="Footer Placeholder 4">
            <a:extLst>
              <a:ext uri="{FF2B5EF4-FFF2-40B4-BE49-F238E27FC236}">
                <a16:creationId xmlns:a16="http://schemas.microsoft.com/office/drawing/2014/main" id="{A1C471E5-3108-BC43-8BC8-E3A0BCFBA4C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6" name="Group 25" descr="diagram shows how you can launch an &quot;unmodified&quot; instance from an AMI, manually or via script update the software on that instance, then capture it as a new AMI. You can also copy an AMI to another region.">
            <a:extLst>
              <a:ext uri="{FF2B5EF4-FFF2-40B4-BE49-F238E27FC236}">
                <a16:creationId xmlns:a16="http://schemas.microsoft.com/office/drawing/2014/main" id="{CFC0A698-A0C6-754F-9E82-7D956CBA40BA}"/>
              </a:ext>
            </a:extLst>
          </p:cNvPr>
          <p:cNvGrpSpPr/>
          <p:nvPr/>
        </p:nvGrpSpPr>
        <p:grpSpPr>
          <a:xfrm>
            <a:off x="315739" y="1269215"/>
            <a:ext cx="11208390" cy="4929880"/>
            <a:chOff x="315739" y="1269215"/>
            <a:chExt cx="11208390" cy="4929880"/>
          </a:xfrm>
        </p:grpSpPr>
        <p:pic>
          <p:nvPicPr>
            <p:cNvPr id="66" name="Graphic 65">
              <a:extLst>
                <a:ext uri="{FF2B5EF4-FFF2-40B4-BE49-F238E27FC236}">
                  <a16:creationId xmlns:a16="http://schemas.microsoft.com/office/drawing/2014/main" id="{A71E226E-DD79-8A42-A367-188EFB772C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97639" y="1280347"/>
              <a:ext cx="330200" cy="330200"/>
            </a:xfrm>
            <a:prstGeom prst="rect">
              <a:avLst/>
            </a:prstGeom>
          </p:spPr>
        </p:pic>
        <p:grpSp>
          <p:nvGrpSpPr>
            <p:cNvPr id="25" name="Group 24">
              <a:extLst>
                <a:ext uri="{FF2B5EF4-FFF2-40B4-BE49-F238E27FC236}">
                  <a16:creationId xmlns:a16="http://schemas.microsoft.com/office/drawing/2014/main" id="{09E8573B-BE56-6841-B55F-6C9528E52479}"/>
                </a:ext>
              </a:extLst>
            </p:cNvPr>
            <p:cNvGrpSpPr/>
            <p:nvPr/>
          </p:nvGrpSpPr>
          <p:grpSpPr>
            <a:xfrm>
              <a:off x="315739" y="1269215"/>
              <a:ext cx="11208390" cy="4929880"/>
              <a:chOff x="315739" y="1269215"/>
              <a:chExt cx="11208390" cy="4929880"/>
            </a:xfrm>
          </p:grpSpPr>
          <p:sp>
            <p:nvSpPr>
              <p:cNvPr id="12" name="TextBox 11">
                <a:extLst>
                  <a:ext uri="{FF2B5EF4-FFF2-40B4-BE49-F238E27FC236}">
                    <a16:creationId xmlns:a16="http://schemas.microsoft.com/office/drawing/2014/main" id="{9E85C031-3350-3248-AEB4-CFFAA0CF8318}"/>
                  </a:ext>
                </a:extLst>
              </p:cNvPr>
              <p:cNvSpPr txBox="1"/>
              <p:nvPr/>
            </p:nvSpPr>
            <p:spPr>
              <a:xfrm>
                <a:off x="315739" y="4301281"/>
                <a:ext cx="1766964"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(Optional) Import</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 virtual machine</a:t>
                </a:r>
              </a:p>
            </p:txBody>
          </p:sp>
          <p:grpSp>
            <p:nvGrpSpPr>
              <p:cNvPr id="24" name="Group 23">
                <a:extLst>
                  <a:ext uri="{FF2B5EF4-FFF2-40B4-BE49-F238E27FC236}">
                    <a16:creationId xmlns:a16="http://schemas.microsoft.com/office/drawing/2014/main" id="{07F44799-D3CD-864D-B694-566A1E18E83A}"/>
                  </a:ext>
                </a:extLst>
              </p:cNvPr>
              <p:cNvGrpSpPr/>
              <p:nvPr/>
            </p:nvGrpSpPr>
            <p:grpSpPr>
              <a:xfrm>
                <a:off x="345117" y="1269215"/>
                <a:ext cx="11179012" cy="4929880"/>
                <a:chOff x="345117" y="1269215"/>
                <a:chExt cx="11179012" cy="4929880"/>
              </a:xfrm>
            </p:grpSpPr>
            <p:grpSp>
              <p:nvGrpSpPr>
                <p:cNvPr id="23" name="Group 22">
                  <a:extLst>
                    <a:ext uri="{FF2B5EF4-FFF2-40B4-BE49-F238E27FC236}">
                      <a16:creationId xmlns:a16="http://schemas.microsoft.com/office/drawing/2014/main" id="{1CDC960C-30FF-3145-BE03-CE2C59AA59A4}"/>
                    </a:ext>
                  </a:extLst>
                </p:cNvPr>
                <p:cNvGrpSpPr/>
                <p:nvPr/>
              </p:nvGrpSpPr>
              <p:grpSpPr>
                <a:xfrm>
                  <a:off x="1714535" y="1269215"/>
                  <a:ext cx="9809594" cy="4929880"/>
                  <a:chOff x="1714535" y="1269215"/>
                  <a:chExt cx="9809594" cy="4929880"/>
                </a:xfrm>
              </p:grpSpPr>
              <p:cxnSp>
                <p:nvCxnSpPr>
                  <p:cNvPr id="11" name="Straight Arrow Connector 10">
                    <a:extLst>
                      <a:ext uri="{FF2B5EF4-FFF2-40B4-BE49-F238E27FC236}">
                        <a16:creationId xmlns:a16="http://schemas.microsoft.com/office/drawing/2014/main" id="{020EBD09-D16C-3E4B-B3ED-A1E97A18F4C7}"/>
                      </a:ext>
                    </a:extLst>
                  </p:cNvPr>
                  <p:cNvCxnSpPr>
                    <a:cxnSpLocks/>
                    <a:stCxn id="9" idx="3"/>
                    <a:endCxn id="6" idx="1"/>
                  </p:cNvCxnSpPr>
                  <p:nvPr/>
                </p:nvCxnSpPr>
                <p:spPr>
                  <a:xfrm>
                    <a:off x="1714535" y="4047940"/>
                    <a:ext cx="14800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7F262F7-9B2B-2B47-BE62-1F3541482729}"/>
                      </a:ext>
                    </a:extLst>
                  </p:cNvPr>
                  <p:cNvGrpSpPr/>
                  <p:nvPr/>
                </p:nvGrpSpPr>
                <p:grpSpPr>
                  <a:xfrm>
                    <a:off x="1829161" y="1269215"/>
                    <a:ext cx="9694968" cy="4929880"/>
                    <a:chOff x="1829161" y="1269215"/>
                    <a:chExt cx="9694968" cy="4929880"/>
                  </a:xfrm>
                </p:grpSpPr>
                <p:sp>
                  <p:nvSpPr>
                    <p:cNvPr id="19" name="TextBox 18">
                      <a:extLst>
                        <a:ext uri="{FF2B5EF4-FFF2-40B4-BE49-F238E27FC236}">
                          <a16:creationId xmlns:a16="http://schemas.microsoft.com/office/drawing/2014/main" id="{7A421FBC-1BF2-0944-8C78-D5D8AB066103}"/>
                        </a:ext>
                      </a:extLst>
                    </p:cNvPr>
                    <p:cNvSpPr txBox="1"/>
                    <p:nvPr/>
                  </p:nvSpPr>
                  <p:spPr>
                    <a:xfrm>
                      <a:off x="1829161" y="2430397"/>
                      <a:ext cx="1377125" cy="830997"/>
                    </a:xfrm>
                    <a:prstGeom prst="rect">
                      <a:avLst/>
                    </a:prstGeom>
                    <a:noFill/>
                  </p:spPr>
                  <p:txBody>
                    <a:bodyPr wrap="square" rtlCol="0">
                      <a:spAutoFit/>
                    </a:bodyPr>
                    <a:lstStyle/>
                    <a:p>
                      <a:pPr algn="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Quick Start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or other</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existing AMI</a:t>
                      </a:r>
                    </a:p>
                  </p:txBody>
                </p:sp>
                <p:grpSp>
                  <p:nvGrpSpPr>
                    <p:cNvPr id="16" name="Group 15">
                      <a:extLst>
                        <a:ext uri="{FF2B5EF4-FFF2-40B4-BE49-F238E27FC236}">
                          <a16:creationId xmlns:a16="http://schemas.microsoft.com/office/drawing/2014/main" id="{E66D16C6-D65A-474A-982E-9915CDD7C652}"/>
                        </a:ext>
                      </a:extLst>
                    </p:cNvPr>
                    <p:cNvGrpSpPr/>
                    <p:nvPr/>
                  </p:nvGrpSpPr>
                  <p:grpSpPr>
                    <a:xfrm>
                      <a:off x="1986513" y="1269215"/>
                      <a:ext cx="9537616" cy="4929880"/>
                      <a:chOff x="1986513" y="1269215"/>
                      <a:chExt cx="9537616" cy="4929880"/>
                    </a:xfrm>
                  </p:grpSpPr>
                  <p:sp>
                    <p:nvSpPr>
                      <p:cNvPr id="67" name="Rectangle 66">
                        <a:extLst>
                          <a:ext uri="{FF2B5EF4-FFF2-40B4-BE49-F238E27FC236}">
                            <a16:creationId xmlns:a16="http://schemas.microsoft.com/office/drawing/2014/main" id="{51D747B1-D5C6-2D46-9ACD-852737814D3F}"/>
                          </a:ext>
                        </a:extLst>
                      </p:cNvPr>
                      <p:cNvSpPr/>
                      <p:nvPr/>
                    </p:nvSpPr>
                    <p:spPr>
                      <a:xfrm>
                        <a:off x="1986513" y="1269215"/>
                        <a:ext cx="9537616" cy="49298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rPr>
                          <a:t>AWS Cloud</a:t>
                        </a:r>
                      </a:p>
                    </p:txBody>
                  </p:sp>
                  <p:grpSp>
                    <p:nvGrpSpPr>
                      <p:cNvPr id="13" name="Group 12">
                        <a:extLst>
                          <a:ext uri="{FF2B5EF4-FFF2-40B4-BE49-F238E27FC236}">
                            <a16:creationId xmlns:a16="http://schemas.microsoft.com/office/drawing/2014/main" id="{B2C7AEFE-1159-794A-B58F-4732F049202C}"/>
                          </a:ext>
                        </a:extLst>
                      </p:cNvPr>
                      <p:cNvGrpSpPr/>
                      <p:nvPr/>
                    </p:nvGrpSpPr>
                    <p:grpSpPr>
                      <a:xfrm>
                        <a:off x="2935210" y="1691307"/>
                        <a:ext cx="8427555" cy="4401926"/>
                        <a:chOff x="2935210" y="1691307"/>
                        <a:chExt cx="8427555" cy="4401926"/>
                      </a:xfrm>
                    </p:grpSpPr>
                    <p:pic>
                      <p:nvPicPr>
                        <p:cNvPr id="6" name="Graphic 5">
                          <a:extLst>
                            <a:ext uri="{FF2B5EF4-FFF2-40B4-BE49-F238E27FC236}">
                              <a16:creationId xmlns:a16="http://schemas.microsoft.com/office/drawing/2014/main" id="{E6AE7E77-BB91-E340-916B-0EE2446A3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4567" y="3812990"/>
                          <a:ext cx="469900" cy="469900"/>
                        </a:xfrm>
                        <a:prstGeom prst="rect">
                          <a:avLst/>
                        </a:prstGeom>
                      </p:spPr>
                    </p:pic>
                    <p:sp>
                      <p:nvSpPr>
                        <p:cNvPr id="7" name="TextBox 6">
                          <a:extLst>
                            <a:ext uri="{FF2B5EF4-FFF2-40B4-BE49-F238E27FC236}">
                              <a16:creationId xmlns:a16="http://schemas.microsoft.com/office/drawing/2014/main" id="{546CD2BD-3FEF-B643-A3FD-7320952A05C0}"/>
                            </a:ext>
                          </a:extLst>
                        </p:cNvPr>
                        <p:cNvSpPr txBox="1"/>
                        <p:nvPr/>
                      </p:nvSpPr>
                      <p:spPr>
                        <a:xfrm>
                          <a:off x="2935210" y="4282890"/>
                          <a:ext cx="988614" cy="338554"/>
                        </a:xfrm>
                        <a:prstGeom prst="rect">
                          <a:avLst/>
                        </a:prstGeom>
                        <a:noFill/>
                      </p:spPr>
                      <p:txBody>
                        <a:bodyPr wrap="square" rtlCol="0">
                          <a:spAutoFit/>
                        </a:bodyPr>
                        <a:lstStyle/>
                        <a:p>
                          <a:pPr algn="ctr"/>
                          <a:r>
                            <a:rPr lang="en-US" sz="1600" dirty="0"/>
                            <a:t>MyAMI</a:t>
                          </a:r>
                        </a:p>
                      </p:txBody>
                    </p:sp>
                    <p:cxnSp>
                      <p:nvCxnSpPr>
                        <p:cNvPr id="14" name="Straight Arrow Connector 13">
                          <a:extLst>
                            <a:ext uri="{FF2B5EF4-FFF2-40B4-BE49-F238E27FC236}">
                              <a16:creationId xmlns:a16="http://schemas.microsoft.com/office/drawing/2014/main" id="{F7B26E2C-1AC1-2243-8B64-5AE21A16B3BF}"/>
                            </a:ext>
                          </a:extLst>
                        </p:cNvPr>
                        <p:cNvCxnSpPr>
                          <a:cxnSpLocks/>
                          <a:stCxn id="6" idx="3"/>
                          <a:endCxn id="20" idx="1"/>
                        </p:cNvCxnSpPr>
                        <p:nvPr/>
                      </p:nvCxnSpPr>
                      <p:spPr>
                        <a:xfrm flipV="1">
                          <a:off x="3664467" y="3398047"/>
                          <a:ext cx="1862237" cy="649893"/>
                        </a:xfrm>
                        <a:prstGeom prst="bentConnector3">
                          <a:avLst>
                            <a:gd name="adj1" fmla="val 28337"/>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1313C9-D2FD-2D4D-A843-A745AE8B12F1}"/>
                            </a:ext>
                          </a:extLst>
                        </p:cNvPr>
                        <p:cNvSpPr txBox="1"/>
                        <p:nvPr/>
                      </p:nvSpPr>
                      <p:spPr>
                        <a:xfrm>
                          <a:off x="4226552" y="2821751"/>
                          <a:ext cx="1165705" cy="584775"/>
                        </a:xfrm>
                        <a:prstGeom prst="rect">
                          <a:avLst/>
                        </a:prstGeom>
                        <a:noFill/>
                      </p:spPr>
                      <p:txBody>
                        <a:bodyPr wrap="square" rtlCol="0">
                          <a:spAutoFit/>
                        </a:bodyPr>
                        <a:lstStyle/>
                        <a:p>
                          <a:pPr algn="ctr"/>
                          <a:r>
                            <a:rPr lang="en-US"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Launch</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an instance</a:t>
                          </a:r>
                        </a:p>
                      </p:txBody>
                    </p:sp>
                    <p:pic>
                      <p:nvPicPr>
                        <p:cNvPr id="17" name="Graphic 16">
                          <a:extLst>
                            <a:ext uri="{FF2B5EF4-FFF2-40B4-BE49-F238E27FC236}">
                              <a16:creationId xmlns:a16="http://schemas.microsoft.com/office/drawing/2014/main" id="{C0E2041F-B11A-234B-BA3D-D65768812D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4567" y="2583191"/>
                          <a:ext cx="469900" cy="469900"/>
                        </a:xfrm>
                        <a:prstGeom prst="rect">
                          <a:avLst/>
                        </a:prstGeom>
                      </p:spPr>
                    </p:pic>
                    <p:sp>
                      <p:nvSpPr>
                        <p:cNvPr id="18" name="TextBox 17">
                          <a:extLst>
                            <a:ext uri="{FF2B5EF4-FFF2-40B4-BE49-F238E27FC236}">
                              <a16:creationId xmlns:a16="http://schemas.microsoft.com/office/drawing/2014/main" id="{AE2F8747-E903-EC4C-B6B8-B673998B1C4F}"/>
                            </a:ext>
                          </a:extLst>
                        </p:cNvPr>
                        <p:cNvSpPr txBox="1"/>
                        <p:nvPr/>
                      </p:nvSpPr>
                      <p:spPr>
                        <a:xfrm>
                          <a:off x="2935210" y="3059493"/>
                          <a:ext cx="988614" cy="584775"/>
                        </a:xfrm>
                        <a:prstGeom prst="rect">
                          <a:avLst/>
                        </a:prstGeom>
                        <a:noFill/>
                      </p:spPr>
                      <p:txBody>
                        <a:bodyPr wrap="square" rtlCol="0">
                          <a:spAutoFit/>
                        </a:bodyPr>
                        <a:lstStyle/>
                        <a:p>
                          <a:pPr algn="ctr"/>
                          <a:r>
                            <a:rPr lang="en-US" sz="1600" dirty="0"/>
                            <a:t>Starter</a:t>
                          </a:r>
                          <a:br>
                            <a:rPr lang="en-US" sz="1600" dirty="0"/>
                          </a:br>
                          <a:r>
                            <a:rPr lang="en-US" sz="1600" dirty="0"/>
                            <a:t>AMI</a:t>
                          </a:r>
                        </a:p>
                      </p:txBody>
                    </p:sp>
                    <p:pic>
                      <p:nvPicPr>
                        <p:cNvPr id="20" name="Graphic 19">
                          <a:extLst>
                            <a:ext uri="{FF2B5EF4-FFF2-40B4-BE49-F238E27FC236}">
                              <a16:creationId xmlns:a16="http://schemas.microsoft.com/office/drawing/2014/main" id="{B8C5075C-37A6-C24C-8551-71992CEDC0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704" y="3163097"/>
                          <a:ext cx="469900" cy="469900"/>
                        </a:xfrm>
                        <a:prstGeom prst="rect">
                          <a:avLst/>
                        </a:prstGeom>
                      </p:spPr>
                    </p:pic>
                    <p:cxnSp>
                      <p:nvCxnSpPr>
                        <p:cNvPr id="22" name="Straight Arrow Connector 13">
                          <a:extLst>
                            <a:ext uri="{FF2B5EF4-FFF2-40B4-BE49-F238E27FC236}">
                              <a16:creationId xmlns:a16="http://schemas.microsoft.com/office/drawing/2014/main" id="{1A958301-1A86-5840-9CF9-E9D99C0F9FFE}"/>
                            </a:ext>
                          </a:extLst>
                        </p:cNvPr>
                        <p:cNvCxnSpPr>
                          <a:cxnSpLocks/>
                          <a:stCxn id="17" idx="3"/>
                          <a:endCxn id="20" idx="1"/>
                        </p:cNvCxnSpPr>
                        <p:nvPr/>
                      </p:nvCxnSpPr>
                      <p:spPr>
                        <a:xfrm>
                          <a:off x="3664467" y="2818141"/>
                          <a:ext cx="1862237" cy="579906"/>
                        </a:xfrm>
                        <a:prstGeom prst="bentConnector3">
                          <a:avLst>
                            <a:gd name="adj1" fmla="val 2833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E9AABAE5-8871-2C48-99DD-55DD8DDFD6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4071" y="3144912"/>
                          <a:ext cx="469900" cy="469900"/>
                        </a:xfrm>
                        <a:prstGeom prst="rect">
                          <a:avLst/>
                        </a:prstGeom>
                      </p:spPr>
                    </p:pic>
                    <p:cxnSp>
                      <p:nvCxnSpPr>
                        <p:cNvPr id="38" name="Straight Arrow Connector 13">
                          <a:extLst>
                            <a:ext uri="{FF2B5EF4-FFF2-40B4-BE49-F238E27FC236}">
                              <a16:creationId xmlns:a16="http://schemas.microsoft.com/office/drawing/2014/main" id="{E6855DF9-DF35-5C40-858D-919D692720DA}"/>
                            </a:ext>
                          </a:extLst>
                        </p:cNvPr>
                        <p:cNvCxnSpPr>
                          <a:cxnSpLocks/>
                          <a:stCxn id="20" idx="3"/>
                        </p:cNvCxnSpPr>
                        <p:nvPr/>
                      </p:nvCxnSpPr>
                      <p:spPr>
                        <a:xfrm flipV="1">
                          <a:off x="5996604" y="3381618"/>
                          <a:ext cx="2367467"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A3E308F-39F9-6D4D-8228-D56FBEF84E84}"/>
                            </a:ext>
                          </a:extLst>
                        </p:cNvPr>
                        <p:cNvSpPr txBox="1"/>
                        <p:nvPr/>
                      </p:nvSpPr>
                      <p:spPr>
                        <a:xfrm>
                          <a:off x="5998332" y="1841087"/>
                          <a:ext cx="2325398" cy="1569660"/>
                        </a:xfrm>
                        <a:prstGeom prst="rect">
                          <a:avLst/>
                        </a:prstGeom>
                        <a:noFill/>
                      </p:spPr>
                      <p:txBody>
                        <a:bodyPr wrap="square" rtlCol="0">
                          <a:spAutoFit/>
                        </a:bodyPr>
                        <a:lstStyle/>
                        <a:p>
                          <a:pPr algn="ct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Connect to the instance and manually modify it </a:t>
                          </a:r>
                          <a:r>
                            <a:rPr lang="en-US" sz="1600" u="sng"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or</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run a script that modifies the instance (for example, upgrade installed software)</a:t>
                          </a:r>
                        </a:p>
                      </p:txBody>
                    </p:sp>
                    <p:sp>
                      <p:nvSpPr>
                        <p:cNvPr id="45" name="TextBox 44">
                          <a:extLst>
                            <a:ext uri="{FF2B5EF4-FFF2-40B4-BE49-F238E27FC236}">
                              <a16:creationId xmlns:a16="http://schemas.microsoft.com/office/drawing/2014/main" id="{3CF16551-E1B3-054F-8484-89179D52A74B}"/>
                            </a:ext>
                          </a:extLst>
                        </p:cNvPr>
                        <p:cNvSpPr txBox="1"/>
                        <p:nvPr/>
                      </p:nvSpPr>
                      <p:spPr>
                        <a:xfrm>
                          <a:off x="5153043" y="3612838"/>
                          <a:ext cx="1241030" cy="584775"/>
                        </a:xfrm>
                        <a:prstGeom prst="rect">
                          <a:avLst/>
                        </a:prstGeom>
                        <a:noFill/>
                      </p:spPr>
                      <p:txBody>
                        <a:bodyPr wrap="square" rtlCol="0">
                          <a:spAutoFit/>
                        </a:bodyPr>
                        <a:lstStyle/>
                        <a:p>
                          <a:pPr algn="ctr"/>
                          <a:r>
                            <a:rPr lang="en-US" sz="1600" dirty="0"/>
                            <a:t>Unmodified</a:t>
                          </a:r>
                        </a:p>
                        <a:p>
                          <a:pPr algn="ctr"/>
                          <a:r>
                            <a:rPr lang="en-US" sz="1600" dirty="0"/>
                            <a:t>Instance</a:t>
                          </a:r>
                        </a:p>
                      </p:txBody>
                    </p:sp>
                    <p:sp>
                      <p:nvSpPr>
                        <p:cNvPr id="46" name="TextBox 45">
                          <a:extLst>
                            <a:ext uri="{FF2B5EF4-FFF2-40B4-BE49-F238E27FC236}">
                              <a16:creationId xmlns:a16="http://schemas.microsoft.com/office/drawing/2014/main" id="{F3617422-825F-D34D-B660-F0B5BC25F4A6}"/>
                            </a:ext>
                          </a:extLst>
                        </p:cNvPr>
                        <p:cNvSpPr txBox="1"/>
                        <p:nvPr/>
                      </p:nvSpPr>
                      <p:spPr>
                        <a:xfrm>
                          <a:off x="8104714" y="3577741"/>
                          <a:ext cx="988614" cy="584775"/>
                        </a:xfrm>
                        <a:prstGeom prst="rect">
                          <a:avLst/>
                        </a:prstGeom>
                        <a:noFill/>
                      </p:spPr>
                      <p:txBody>
                        <a:bodyPr wrap="square" rtlCol="0">
                          <a:spAutoFit/>
                        </a:bodyPr>
                        <a:lstStyle/>
                        <a:p>
                          <a:pPr algn="ctr"/>
                          <a:r>
                            <a:rPr lang="en-US" sz="1600" dirty="0"/>
                            <a:t>Modified</a:t>
                          </a:r>
                        </a:p>
                        <a:p>
                          <a:pPr algn="ctr"/>
                          <a:r>
                            <a:rPr lang="en-US" sz="1600" dirty="0"/>
                            <a:t>Instance</a:t>
                          </a:r>
                        </a:p>
                      </p:txBody>
                    </p:sp>
                    <p:pic>
                      <p:nvPicPr>
                        <p:cNvPr id="50" name="Graphic 49">
                          <a:extLst>
                            <a:ext uri="{FF2B5EF4-FFF2-40B4-BE49-F238E27FC236}">
                              <a16:creationId xmlns:a16="http://schemas.microsoft.com/office/drawing/2014/main" id="{8AFE4C3B-5866-C545-B43F-2BD378AF9D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68377" y="3144912"/>
                          <a:ext cx="469900" cy="469900"/>
                        </a:xfrm>
                        <a:prstGeom prst="rect">
                          <a:avLst/>
                        </a:prstGeom>
                      </p:spPr>
                    </p:pic>
                    <p:sp>
                      <p:nvSpPr>
                        <p:cNvPr id="51" name="TextBox 50">
                          <a:extLst>
                            <a:ext uri="{FF2B5EF4-FFF2-40B4-BE49-F238E27FC236}">
                              <a16:creationId xmlns:a16="http://schemas.microsoft.com/office/drawing/2014/main" id="{1307E494-C86F-E740-A679-EE24D341217B}"/>
                            </a:ext>
                          </a:extLst>
                        </p:cNvPr>
                        <p:cNvSpPr txBox="1"/>
                        <p:nvPr/>
                      </p:nvSpPr>
                      <p:spPr>
                        <a:xfrm>
                          <a:off x="10009020" y="3639399"/>
                          <a:ext cx="988614" cy="584775"/>
                        </a:xfrm>
                        <a:prstGeom prst="rect">
                          <a:avLst/>
                        </a:prstGeom>
                        <a:noFill/>
                      </p:spPr>
                      <p:txBody>
                        <a:bodyPr wrap="square" rtlCol="0">
                          <a:spAutoFit/>
                        </a:bodyPr>
                        <a:lstStyle/>
                        <a:p>
                          <a:pPr algn="ctr"/>
                          <a:r>
                            <a:rPr lang="en-US" sz="1600" dirty="0"/>
                            <a:t>New </a:t>
                          </a:r>
                          <a:br>
                            <a:rPr lang="en-US" sz="1600" dirty="0"/>
                          </a:br>
                          <a:r>
                            <a:rPr lang="en-US" sz="1600" dirty="0"/>
                            <a:t>AMI</a:t>
                          </a:r>
                        </a:p>
                      </p:txBody>
                    </p:sp>
                    <p:cxnSp>
                      <p:nvCxnSpPr>
                        <p:cNvPr id="52" name="Straight Arrow Connector 13">
                          <a:extLst>
                            <a:ext uri="{FF2B5EF4-FFF2-40B4-BE49-F238E27FC236}">
                              <a16:creationId xmlns:a16="http://schemas.microsoft.com/office/drawing/2014/main" id="{3376D86C-A3CB-DA48-A834-E77377FF64DC}"/>
                            </a:ext>
                          </a:extLst>
                        </p:cNvPr>
                        <p:cNvCxnSpPr>
                          <a:cxnSpLocks/>
                          <a:endCxn id="50" idx="1"/>
                        </p:cNvCxnSpPr>
                        <p:nvPr/>
                      </p:nvCxnSpPr>
                      <p:spPr>
                        <a:xfrm flipV="1">
                          <a:off x="8818544" y="3379862"/>
                          <a:ext cx="1449833"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1AADD9-7230-9F49-8E07-6244F6F19C6E}"/>
                            </a:ext>
                          </a:extLst>
                        </p:cNvPr>
                        <p:cNvSpPr txBox="1"/>
                        <p:nvPr/>
                      </p:nvSpPr>
                      <p:spPr>
                        <a:xfrm>
                          <a:off x="8955498" y="2776551"/>
                          <a:ext cx="1191352" cy="584775"/>
                        </a:xfrm>
                        <a:prstGeom prst="rect">
                          <a:avLst/>
                        </a:prstGeom>
                        <a:noFill/>
                      </p:spPr>
                      <p:txBody>
                        <a:bodyPr wrap="none" rtlCol="0">
                          <a:spAutoFit/>
                        </a:bodyPr>
                        <a:lstStyle/>
                        <a:p>
                          <a:pPr algn="ctr"/>
                          <a:r>
                            <a:rPr lang="en-US"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Capture</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as </a:t>
                          </a:r>
                          <a:b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a new AMI</a:t>
                          </a:r>
                        </a:p>
                      </p:txBody>
                    </p:sp>
                    <p:sp>
                      <p:nvSpPr>
                        <p:cNvPr id="55" name="Rectangle 54">
                          <a:extLst>
                            <a:ext uri="{FF2B5EF4-FFF2-40B4-BE49-F238E27FC236}">
                              <a16:creationId xmlns:a16="http://schemas.microsoft.com/office/drawing/2014/main" id="{C95115EA-2A94-3641-86E4-CF917D02A90C}"/>
                            </a:ext>
                          </a:extLst>
                        </p:cNvPr>
                        <p:cNvSpPr/>
                        <p:nvPr/>
                      </p:nvSpPr>
                      <p:spPr>
                        <a:xfrm>
                          <a:off x="2997160" y="1691308"/>
                          <a:ext cx="8365605" cy="2930136"/>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chemeClr val="accent3"/>
                              </a:solidFill>
                            </a:rPr>
                            <a:t>Region A</a:t>
                          </a:r>
                        </a:p>
                      </p:txBody>
                    </p:sp>
                    <p:pic>
                      <p:nvPicPr>
                        <p:cNvPr id="56" name="Graphic 55">
                          <a:extLst>
                            <a:ext uri="{FF2B5EF4-FFF2-40B4-BE49-F238E27FC236}">
                              <a16:creationId xmlns:a16="http://schemas.microsoft.com/office/drawing/2014/main" id="{7A778276-C328-6849-AB28-A7EFF8D903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7161" y="1691307"/>
                          <a:ext cx="330200" cy="330200"/>
                        </a:xfrm>
                        <a:prstGeom prst="rect">
                          <a:avLst/>
                        </a:prstGeom>
                      </p:spPr>
                    </p:pic>
                    <p:sp>
                      <p:nvSpPr>
                        <p:cNvPr id="57" name="Rectangle 56">
                          <a:extLst>
                            <a:ext uri="{FF2B5EF4-FFF2-40B4-BE49-F238E27FC236}">
                              <a16:creationId xmlns:a16="http://schemas.microsoft.com/office/drawing/2014/main" id="{7F4D006C-3B7F-4844-869D-42BF952CE9BF}"/>
                            </a:ext>
                          </a:extLst>
                        </p:cNvPr>
                        <p:cNvSpPr/>
                        <p:nvPr/>
                      </p:nvSpPr>
                      <p:spPr>
                        <a:xfrm>
                          <a:off x="2997160" y="4819322"/>
                          <a:ext cx="3511217" cy="127391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chemeClr val="accent3"/>
                              </a:solidFill>
                            </a:rPr>
                            <a:t>Region B</a:t>
                          </a:r>
                        </a:p>
                      </p:txBody>
                    </p:sp>
                    <p:pic>
                      <p:nvPicPr>
                        <p:cNvPr id="58" name="Graphic 57">
                          <a:extLst>
                            <a:ext uri="{FF2B5EF4-FFF2-40B4-BE49-F238E27FC236}">
                              <a16:creationId xmlns:a16="http://schemas.microsoft.com/office/drawing/2014/main" id="{79714A2B-DFDC-434A-87CA-70DDFAFD2E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7161" y="4819322"/>
                          <a:ext cx="330200" cy="330200"/>
                        </a:xfrm>
                        <a:prstGeom prst="rect">
                          <a:avLst/>
                        </a:prstGeom>
                      </p:spPr>
                    </p:pic>
                    <p:pic>
                      <p:nvPicPr>
                        <p:cNvPr id="59" name="Graphic 58">
                          <a:extLst>
                            <a:ext uri="{FF2B5EF4-FFF2-40B4-BE49-F238E27FC236}">
                              <a16:creationId xmlns:a16="http://schemas.microsoft.com/office/drawing/2014/main" id="{8EC9AC57-91FD-2E44-BB0A-7DC3E0123A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1903" y="5024449"/>
                          <a:ext cx="469900" cy="469900"/>
                        </a:xfrm>
                        <a:prstGeom prst="rect">
                          <a:avLst/>
                        </a:prstGeom>
                      </p:spPr>
                    </p:pic>
                    <p:sp>
                      <p:nvSpPr>
                        <p:cNvPr id="60" name="TextBox 59">
                          <a:extLst>
                            <a:ext uri="{FF2B5EF4-FFF2-40B4-BE49-F238E27FC236}">
                              <a16:creationId xmlns:a16="http://schemas.microsoft.com/office/drawing/2014/main" id="{5BE6BC40-4095-F649-B10D-93927B358556}"/>
                            </a:ext>
                          </a:extLst>
                        </p:cNvPr>
                        <p:cNvSpPr txBox="1"/>
                        <p:nvPr/>
                      </p:nvSpPr>
                      <p:spPr>
                        <a:xfrm>
                          <a:off x="4552546" y="5508458"/>
                          <a:ext cx="974158" cy="584775"/>
                        </a:xfrm>
                        <a:prstGeom prst="rect">
                          <a:avLst/>
                        </a:prstGeom>
                        <a:noFill/>
                      </p:spPr>
                      <p:txBody>
                        <a:bodyPr wrap="square" rtlCol="0">
                          <a:spAutoFit/>
                        </a:bodyPr>
                        <a:lstStyle/>
                        <a:p>
                          <a:pPr algn="ctr"/>
                          <a:r>
                            <a:rPr lang="en-US" sz="1600" dirty="0"/>
                            <a:t>New </a:t>
                          </a:r>
                          <a:br>
                            <a:rPr lang="en-US" sz="1600" dirty="0"/>
                          </a:br>
                          <a:r>
                            <a:rPr lang="en-US" sz="1600" dirty="0"/>
                            <a:t>AMI</a:t>
                          </a:r>
                        </a:p>
                      </p:txBody>
                    </p:sp>
                    <p:cxnSp>
                      <p:nvCxnSpPr>
                        <p:cNvPr id="61" name="Straight Arrow Connector 13">
                          <a:extLst>
                            <a:ext uri="{FF2B5EF4-FFF2-40B4-BE49-F238E27FC236}">
                              <a16:creationId xmlns:a16="http://schemas.microsoft.com/office/drawing/2014/main" id="{284DF9A9-C7C8-A54E-B8E6-D9032D010158}"/>
                            </a:ext>
                          </a:extLst>
                        </p:cNvPr>
                        <p:cNvCxnSpPr>
                          <a:cxnSpLocks/>
                          <a:stCxn id="50" idx="3"/>
                          <a:endCxn id="59" idx="3"/>
                        </p:cNvCxnSpPr>
                        <p:nvPr/>
                      </p:nvCxnSpPr>
                      <p:spPr>
                        <a:xfrm flipH="1">
                          <a:off x="5281803" y="3379862"/>
                          <a:ext cx="5456474" cy="1879537"/>
                        </a:xfrm>
                        <a:prstGeom prst="bentConnector3">
                          <a:avLst>
                            <a:gd name="adj1" fmla="val -41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5FADE03-1358-7D40-BF57-A8E8C7F73335}"/>
                            </a:ext>
                          </a:extLst>
                        </p:cNvPr>
                        <p:cNvSpPr txBox="1"/>
                        <p:nvPr/>
                      </p:nvSpPr>
                      <p:spPr>
                        <a:xfrm>
                          <a:off x="7066703" y="4934405"/>
                          <a:ext cx="3369832" cy="584775"/>
                        </a:xfrm>
                        <a:prstGeom prst="rect">
                          <a:avLst/>
                        </a:prstGeom>
                        <a:noFill/>
                      </p:spPr>
                      <p:txBody>
                        <a:bodyPr wrap="none" rtlCol="0">
                          <a:spAutoFit/>
                        </a:bodyPr>
                        <a:lstStyle/>
                        <a:p>
                          <a:pPr algn="ctr"/>
                          <a:r>
                            <a:rPr lang="en-US"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Copy</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the AMI to any other Regions </a:t>
                          </a:r>
                          <a:b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where you want to use it</a:t>
                          </a:r>
                        </a:p>
                      </p:txBody>
                    </p:sp>
                    <p:sp>
                      <p:nvSpPr>
                        <p:cNvPr id="69" name="Oval 68">
                          <a:extLst>
                            <a:ext uri="{FF2B5EF4-FFF2-40B4-BE49-F238E27FC236}">
                              <a16:creationId xmlns:a16="http://schemas.microsoft.com/office/drawing/2014/main" id="{B9EED663-746E-5449-9A6F-3E851AFCB1C5}"/>
                            </a:ext>
                          </a:extLst>
                        </p:cNvPr>
                        <p:cNvSpPr/>
                        <p:nvPr/>
                      </p:nvSpPr>
                      <p:spPr>
                        <a:xfrm>
                          <a:off x="4713976"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0" name="Oval 69">
                          <a:extLst>
                            <a:ext uri="{FF2B5EF4-FFF2-40B4-BE49-F238E27FC236}">
                              <a16:creationId xmlns:a16="http://schemas.microsoft.com/office/drawing/2014/main" id="{A42C9383-7DF3-A947-8283-C4757DD6BABD}"/>
                            </a:ext>
                          </a:extLst>
                        </p:cNvPr>
                        <p:cNvSpPr/>
                        <p:nvPr/>
                      </p:nvSpPr>
                      <p:spPr>
                        <a:xfrm>
                          <a:off x="7004912"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1" name="Oval 70">
                          <a:extLst>
                            <a:ext uri="{FF2B5EF4-FFF2-40B4-BE49-F238E27FC236}">
                              <a16:creationId xmlns:a16="http://schemas.microsoft.com/office/drawing/2014/main" id="{AB3A427B-9515-8E4F-BD5D-2FD3356AAF93}"/>
                            </a:ext>
                          </a:extLst>
                        </p:cNvPr>
                        <p:cNvSpPr/>
                        <p:nvPr/>
                      </p:nvSpPr>
                      <p:spPr>
                        <a:xfrm>
                          <a:off x="9440185"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2" name="Oval 71">
                          <a:extLst>
                            <a:ext uri="{FF2B5EF4-FFF2-40B4-BE49-F238E27FC236}">
                              <a16:creationId xmlns:a16="http://schemas.microsoft.com/office/drawing/2014/main" id="{AC64F6CB-8F0A-7847-B06C-26650879FBDD}"/>
                            </a:ext>
                          </a:extLst>
                        </p:cNvPr>
                        <p:cNvSpPr/>
                        <p:nvPr/>
                      </p:nvSpPr>
                      <p:spPr>
                        <a:xfrm>
                          <a:off x="8459893" y="5443049"/>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grpSp>
            </p:grpSp>
            <p:sp>
              <p:nvSpPr>
                <p:cNvPr id="73" name="Content Placeholder 8">
                  <a:extLst>
                    <a:ext uri="{FF2B5EF4-FFF2-40B4-BE49-F238E27FC236}">
                      <a16:creationId xmlns:a16="http://schemas.microsoft.com/office/drawing/2014/main" id="{92E33B87-5A51-5A4F-8872-88D125B34368}"/>
                    </a:ext>
                  </a:extLst>
                </p:cNvPr>
                <p:cNvSpPr txBox="1">
                  <a:spLocks/>
                </p:cNvSpPr>
                <p:nvPr/>
              </p:nvSpPr>
              <p:spPr>
                <a:xfrm>
                  <a:off x="345117" y="1528486"/>
                  <a:ext cx="1480032" cy="432397"/>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AMI details</a:t>
                  </a:r>
                  <a:endParaRPr lang="en-US" sz="1800" dirty="0"/>
                </a:p>
              </p:txBody>
            </p:sp>
          </p:grpSp>
        </p:grpSp>
      </p:grpSp>
    </p:spTree>
    <p:custDataLst>
      <p:tags r:id="rId1"/>
    </p:custDataLst>
    <p:extLst>
      <p:ext uri="{BB962C8B-B14F-4D97-AF65-F5344CB8AC3E}">
        <p14:creationId xmlns:p14="http://schemas.microsoft.com/office/powerpoint/2010/main" val="35778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2. Select an instance type</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479753" cy="4648788"/>
          </a:xfrm>
        </p:spPr>
        <p:txBody>
          <a:bodyPr/>
          <a:lstStyle/>
          <a:p>
            <a:r>
              <a:rPr lang="en-US" sz="2000" dirty="0"/>
              <a:t>Consider your use case</a:t>
            </a:r>
          </a:p>
          <a:p>
            <a:pPr lvl="1"/>
            <a:r>
              <a:rPr lang="en-US" sz="1600" dirty="0"/>
              <a:t>How will the EC2 instance you create be used?</a:t>
            </a:r>
          </a:p>
          <a:p>
            <a:r>
              <a:rPr lang="en-US" sz="2000" dirty="0"/>
              <a:t>The </a:t>
            </a:r>
            <a:r>
              <a:rPr lang="en-US" sz="2000" b="1" dirty="0">
                <a:solidFill>
                  <a:schemeClr val="accent5"/>
                </a:solidFill>
              </a:rPr>
              <a:t>instance type </a:t>
            </a:r>
            <a:r>
              <a:rPr lang="en-US" sz="2000" dirty="0"/>
              <a:t>that you choose determines – </a:t>
            </a:r>
          </a:p>
          <a:p>
            <a:pPr lvl="1"/>
            <a:r>
              <a:rPr lang="en-US" sz="1600" dirty="0">
                <a:solidFill>
                  <a:schemeClr val="accent6"/>
                </a:solidFill>
              </a:rPr>
              <a:t>Memory</a:t>
            </a:r>
            <a:r>
              <a:rPr lang="en-US" sz="1600" dirty="0"/>
              <a:t> (RAM)</a:t>
            </a:r>
          </a:p>
          <a:p>
            <a:pPr lvl="1"/>
            <a:r>
              <a:rPr lang="en-US" sz="1600" dirty="0">
                <a:solidFill>
                  <a:schemeClr val="accent6"/>
                </a:solidFill>
              </a:rPr>
              <a:t>Processing power</a:t>
            </a:r>
            <a:r>
              <a:rPr lang="en-US" sz="1600" dirty="0"/>
              <a:t> (CPU)</a:t>
            </a:r>
          </a:p>
          <a:p>
            <a:pPr lvl="1"/>
            <a:r>
              <a:rPr lang="en-US" sz="1600" dirty="0">
                <a:solidFill>
                  <a:schemeClr val="accent6"/>
                </a:solidFill>
              </a:rPr>
              <a:t>Disk space and disk type</a:t>
            </a:r>
            <a:r>
              <a:rPr lang="en-US" sz="1600" dirty="0"/>
              <a:t> (Storage)</a:t>
            </a:r>
          </a:p>
          <a:p>
            <a:pPr lvl="1"/>
            <a:r>
              <a:rPr lang="en-US" sz="1600" dirty="0">
                <a:solidFill>
                  <a:schemeClr val="accent6"/>
                </a:solidFill>
              </a:rPr>
              <a:t>Network performance</a:t>
            </a:r>
          </a:p>
          <a:p>
            <a:r>
              <a:rPr lang="en-US" sz="2000" dirty="0"/>
              <a:t>Instance type categories – </a:t>
            </a:r>
          </a:p>
          <a:p>
            <a:pPr lvl="1"/>
            <a:r>
              <a:rPr lang="en-US" sz="1600" dirty="0"/>
              <a:t>General purpose</a:t>
            </a:r>
          </a:p>
          <a:p>
            <a:pPr lvl="1"/>
            <a:r>
              <a:rPr lang="en-US" sz="1600" dirty="0"/>
              <a:t>Compute optimized</a:t>
            </a:r>
          </a:p>
          <a:p>
            <a:pPr lvl="1"/>
            <a:r>
              <a:rPr lang="en-US" sz="1600" dirty="0"/>
              <a:t>Memory optimized</a:t>
            </a:r>
          </a:p>
          <a:p>
            <a:pPr lvl="1"/>
            <a:r>
              <a:rPr lang="en-US" sz="1600" dirty="0"/>
              <a:t>Storage optimized</a:t>
            </a:r>
          </a:p>
          <a:p>
            <a:pPr lvl="1"/>
            <a:r>
              <a:rPr lang="en-US" sz="1600" dirty="0"/>
              <a:t>Accelerated computing</a:t>
            </a:r>
          </a:p>
          <a:p>
            <a:r>
              <a:rPr lang="en-US" sz="2000" dirty="0"/>
              <a:t>Instance types offer </a:t>
            </a:r>
            <a:r>
              <a:rPr lang="en-US" sz="2000" i="1" dirty="0"/>
              <a:t>family</a:t>
            </a:r>
            <a:r>
              <a:rPr lang="en-US" sz="2000" dirty="0"/>
              <a:t>, </a:t>
            </a:r>
            <a:r>
              <a:rPr lang="en-US" sz="2000" i="1" dirty="0"/>
              <a:t>generation</a:t>
            </a:r>
            <a:r>
              <a:rPr lang="en-US" sz="2000" dirty="0"/>
              <a:t>, and </a:t>
            </a:r>
            <a:r>
              <a:rPr lang="en-US" sz="2000" i="1" dirty="0"/>
              <a:t>size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15" name="Graphic 14">
            <a:extLst>
              <a:ext uri="{FF2B5EF4-FFF2-40B4-BE49-F238E27FC236}">
                <a16:creationId xmlns:a16="http://schemas.microsoft.com/office/drawing/2014/main" id="{A1216070-B368-BA4C-A72C-55E738E1877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9655" y="2603810"/>
            <a:ext cx="914400" cy="914400"/>
          </a:xfrm>
          <a:prstGeom prst="rect">
            <a:avLst/>
          </a:prstGeom>
        </p:spPr>
      </p:pic>
      <p:pic>
        <p:nvPicPr>
          <p:cNvPr id="17" name="Graphic 16">
            <a:extLst>
              <a:ext uri="{FF2B5EF4-FFF2-40B4-BE49-F238E27FC236}">
                <a16:creationId xmlns:a16="http://schemas.microsoft.com/office/drawing/2014/main" id="{DEDE0F93-DD0F-B947-9132-039B5E2A3BD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58660" y="2603810"/>
            <a:ext cx="914400" cy="914400"/>
          </a:xfrm>
          <a:prstGeom prst="rect">
            <a:avLst/>
          </a:prstGeom>
        </p:spPr>
      </p:pic>
      <p:sp>
        <p:nvSpPr>
          <p:cNvPr id="18" name="Content Placeholder 8">
            <a:extLst>
              <a:ext uri="{FF2B5EF4-FFF2-40B4-BE49-F238E27FC236}">
                <a16:creationId xmlns:a16="http://schemas.microsoft.com/office/drawing/2014/main" id="{67AD47E3-753C-6141-A00D-32EA26A67572}"/>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solidFill>
                  <a:schemeClr val="accent6"/>
                </a:solidFill>
              </a:rPr>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1291896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EC2 instance type naming and sizes </a:t>
            </a:r>
          </a:p>
        </p:txBody>
      </p:sp>
      <p:sp>
        <p:nvSpPr>
          <p:cNvPr id="3" name="Content Placeholder 2">
            <a:extLst>
              <a:ext uri="{FF2B5EF4-FFF2-40B4-BE49-F238E27FC236}">
                <a16:creationId xmlns:a16="http://schemas.microsoft.com/office/drawing/2014/main" id="{908AB337-B548-BB43-B1A9-C6D782A07A67}"/>
              </a:ext>
            </a:extLst>
          </p:cNvPr>
          <p:cNvSpPr>
            <a:spLocks noGrp="1"/>
          </p:cNvSpPr>
          <p:nvPr>
            <p:ph idx="1"/>
          </p:nvPr>
        </p:nvSpPr>
        <p:spPr>
          <a:xfrm>
            <a:off x="419100" y="2364550"/>
            <a:ext cx="5768789" cy="3917857"/>
          </a:xfrm>
        </p:spPr>
        <p:txBody>
          <a:bodyPr/>
          <a:lstStyle/>
          <a:p>
            <a:pPr marL="0" indent="0">
              <a:buNone/>
            </a:pPr>
            <a:r>
              <a:rPr lang="en-US" dirty="0"/>
              <a:t>Instance type naming</a:t>
            </a:r>
          </a:p>
          <a:p>
            <a:r>
              <a:rPr lang="en-US" sz="2400" dirty="0"/>
              <a:t>Example: </a:t>
            </a:r>
            <a:r>
              <a:rPr lang="en-US" sz="2400" b="1" dirty="0">
                <a:solidFill>
                  <a:schemeClr val="accent5"/>
                </a:solidFill>
              </a:rPr>
              <a:t>t3.large</a:t>
            </a:r>
          </a:p>
          <a:p>
            <a:pPr lvl="1"/>
            <a:r>
              <a:rPr lang="en-US" sz="2000" dirty="0">
                <a:solidFill>
                  <a:schemeClr val="accent6"/>
                </a:solidFill>
              </a:rPr>
              <a:t>T</a:t>
            </a:r>
            <a:r>
              <a:rPr lang="en-US" sz="2000" dirty="0"/>
              <a:t> is the family name</a:t>
            </a:r>
          </a:p>
          <a:p>
            <a:pPr lvl="1"/>
            <a:r>
              <a:rPr lang="en-US" sz="2000" dirty="0">
                <a:solidFill>
                  <a:schemeClr val="accent6"/>
                </a:solidFill>
              </a:rPr>
              <a:t>3</a:t>
            </a:r>
            <a:r>
              <a:rPr lang="en-US" sz="2000" dirty="0"/>
              <a:t> is the generation number</a:t>
            </a:r>
          </a:p>
          <a:p>
            <a:pPr lvl="1"/>
            <a:r>
              <a:rPr lang="en-US" sz="2000" dirty="0">
                <a:solidFill>
                  <a:schemeClr val="accent6"/>
                </a:solidFill>
              </a:rPr>
              <a:t>Large</a:t>
            </a:r>
            <a:r>
              <a:rPr lang="en-US" sz="2000" dirty="0"/>
              <a:t> is the size</a:t>
            </a:r>
          </a:p>
          <a:p>
            <a:endParaRPr lang="en-US" dirty="0"/>
          </a:p>
        </p:txBody>
      </p:sp>
      <p:sp>
        <p:nvSpPr>
          <p:cNvPr id="12" name="Content Placeholder 8">
            <a:extLst>
              <a:ext uri="{FF2B5EF4-FFF2-40B4-BE49-F238E27FC236}">
                <a16:creationId xmlns:a16="http://schemas.microsoft.com/office/drawing/2014/main" id="{911D481B-9D2B-8E4C-B4BB-C6AD54EE6998}"/>
              </a:ext>
              <a:ext uri="{C183D7F6-B498-43B3-948B-1728B52AA6E4}">
                <adec:decorative xmlns:adec="http://schemas.microsoft.com/office/drawing/2017/decorative" val="1"/>
              </a:ext>
            </a:extLst>
          </p:cNvPr>
          <p:cNvSpPr txBox="1">
            <a:spLocks/>
          </p:cNvSpPr>
          <p:nvPr/>
        </p:nvSpPr>
        <p:spPr>
          <a:xfrm>
            <a:off x="345116" y="1528486"/>
            <a:ext cx="2512383"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Instance type details</a:t>
            </a:r>
            <a:endParaRPr lang="en-US" sz="1800" dirty="0"/>
          </a:p>
        </p:txBody>
      </p:sp>
      <p:graphicFrame>
        <p:nvGraphicFramePr>
          <p:cNvPr id="15" name="Table 14" descr="table showing vCPU, memory, and storage details for the t3 family of instance types. t3.nano is the smallest, with 2 vCPU, 0.5GB memory. t3.2xlarge is the largest, with 8 vCPU and 32GB memory. All instance types shown are EBS-only storage type.">
            <a:extLst>
              <a:ext uri="{FF2B5EF4-FFF2-40B4-BE49-F238E27FC236}">
                <a16:creationId xmlns:a16="http://schemas.microsoft.com/office/drawing/2014/main" id="{85D68B97-BD85-BD42-AAF4-5E43C9CC299D}"/>
              </a:ext>
            </a:extLst>
          </p:cNvPr>
          <p:cNvGraphicFramePr>
            <a:graphicFrameLocks noGrp="1"/>
          </p:cNvGraphicFramePr>
          <p:nvPr>
            <p:extLst>
              <p:ext uri="{D42A27DB-BD31-4B8C-83A1-F6EECF244321}">
                <p14:modId xmlns:p14="http://schemas.microsoft.com/office/powerpoint/2010/main" val="1958014830"/>
              </p:ext>
            </p:extLst>
          </p:nvPr>
        </p:nvGraphicFramePr>
        <p:xfrm>
          <a:off x="6007100" y="2006594"/>
          <a:ext cx="5172940" cy="4380466"/>
        </p:xfrm>
        <a:graphic>
          <a:graphicData uri="http://schemas.openxmlformats.org/drawingml/2006/table">
            <a:tbl>
              <a:tblPr firstRow="1"/>
              <a:tblGrid>
                <a:gridCol w="1261790">
                  <a:extLst>
                    <a:ext uri="{9D8B030D-6E8A-4147-A177-3AD203B41FA5}">
                      <a16:colId xmlns:a16="http://schemas.microsoft.com/office/drawing/2014/main" val="128153120"/>
                    </a:ext>
                  </a:extLst>
                </a:gridCol>
                <a:gridCol w="630861">
                  <a:extLst>
                    <a:ext uri="{9D8B030D-6E8A-4147-A177-3AD203B41FA5}">
                      <a16:colId xmlns:a16="http://schemas.microsoft.com/office/drawing/2014/main" val="1961907996"/>
                    </a:ext>
                  </a:extLst>
                </a:gridCol>
                <a:gridCol w="1345436">
                  <a:extLst>
                    <a:ext uri="{9D8B030D-6E8A-4147-A177-3AD203B41FA5}">
                      <a16:colId xmlns:a16="http://schemas.microsoft.com/office/drawing/2014/main" val="2912205042"/>
                    </a:ext>
                  </a:extLst>
                </a:gridCol>
                <a:gridCol w="1934853">
                  <a:extLst>
                    <a:ext uri="{9D8B030D-6E8A-4147-A177-3AD203B41FA5}">
                      <a16:colId xmlns:a16="http://schemas.microsoft.com/office/drawing/2014/main" val="1790498054"/>
                    </a:ext>
                  </a:extLst>
                </a:gridCol>
              </a:tblGrid>
              <a:tr h="509526">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Instance Name</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vCPU</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Memory (GB)</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 Storage</a:t>
                      </a:r>
                    </a:p>
                  </a:txBody>
                  <a:tcPr marL="25487" marR="25487" marT="25487" marB="25487" anchor="ctr">
                    <a:lnL>
                      <a:noFill/>
                    </a:lnL>
                    <a:lnR>
                      <a:noFill/>
                    </a:lnR>
                    <a:lnT>
                      <a:noFill/>
                    </a:lnT>
                    <a:lnB>
                      <a:noFill/>
                    </a:lnB>
                  </a:tcPr>
                </a:tc>
                <a:extLst>
                  <a:ext uri="{0D108BD9-81ED-4DB2-BD59-A6C34878D82A}">
                    <a16:rowId xmlns:a16="http://schemas.microsoft.com/office/drawing/2014/main" val="1364619955"/>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t3.nano</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0.5</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83531971"/>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t3.micro</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142843272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t3.small</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152070516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t3.medium</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745104067"/>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38598996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t3.xlarge</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16</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tcPr>
                </a:tc>
                <a:extLst>
                  <a:ext uri="{0D108BD9-81ED-4DB2-BD59-A6C34878D82A}">
                    <a16:rowId xmlns:a16="http://schemas.microsoft.com/office/drawing/2014/main" val="156383251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t3.2xlarge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32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3730849886"/>
                  </a:ext>
                </a:extLst>
              </a:tr>
            </a:tbl>
          </a:graphicData>
        </a:graphic>
      </p:graphicFrame>
      <p:sp>
        <p:nvSpPr>
          <p:cNvPr id="4" name="TextBox 3">
            <a:extLst>
              <a:ext uri="{FF2B5EF4-FFF2-40B4-BE49-F238E27FC236}">
                <a16:creationId xmlns:a16="http://schemas.microsoft.com/office/drawing/2014/main" id="{7DC627F5-41E0-F94E-BAA4-F82713795B51}"/>
              </a:ext>
            </a:extLst>
          </p:cNvPr>
          <p:cNvSpPr txBox="1"/>
          <p:nvPr/>
        </p:nvSpPr>
        <p:spPr>
          <a:xfrm>
            <a:off x="5900736" y="1511464"/>
            <a:ext cx="3235181"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Example instance sizes</a:t>
            </a:r>
          </a:p>
        </p:txBody>
      </p:sp>
      <p:sp>
        <p:nvSpPr>
          <p:cNvPr id="5" name="Footer Placeholder 4">
            <a:extLst>
              <a:ext uri="{FF2B5EF4-FFF2-40B4-BE49-F238E27FC236}">
                <a16:creationId xmlns:a16="http://schemas.microsoft.com/office/drawing/2014/main" id="{FCB86A46-B660-5D43-A6E1-EFA1584978B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ACA40E56-277C-134B-A3D6-A75A2EACA73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420155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instance type: Based on use case</a:t>
            </a:r>
          </a:p>
        </p:txBody>
      </p:sp>
      <p:graphicFrame>
        <p:nvGraphicFramePr>
          <p:cNvPr id="18" name="Table 17" descr="chart showing instance types and use cases for each fo the 5 main instance type categories. "/>
          <p:cNvGraphicFramePr>
            <a:graphicFrameLocks noGrp="1"/>
          </p:cNvGraphicFramePr>
          <p:nvPr>
            <p:extLst>
              <p:ext uri="{D42A27DB-BD31-4B8C-83A1-F6EECF244321}">
                <p14:modId xmlns:p14="http://schemas.microsoft.com/office/powerpoint/2010/main" val="59665288"/>
              </p:ext>
            </p:extLst>
          </p:nvPr>
        </p:nvGraphicFramePr>
        <p:xfrm>
          <a:off x="623614" y="1715063"/>
          <a:ext cx="10955994" cy="3961836"/>
        </p:xfrm>
        <a:graphic>
          <a:graphicData uri="http://schemas.openxmlformats.org/drawingml/2006/table">
            <a:tbl>
              <a:tblPr firstRow="1" bandRow="1">
                <a:effectLst/>
                <a:tableStyleId>{5C22544A-7EE6-4342-B048-85BDC9FD1C3A}</a:tableStyleId>
              </a:tblPr>
              <a:tblGrid>
                <a:gridCol w="1825999">
                  <a:extLst>
                    <a:ext uri="{9D8B030D-6E8A-4147-A177-3AD203B41FA5}">
                      <a16:colId xmlns:a16="http://schemas.microsoft.com/office/drawing/2014/main" val="23915117"/>
                    </a:ext>
                  </a:extLst>
                </a:gridCol>
                <a:gridCol w="1825999">
                  <a:extLst>
                    <a:ext uri="{9D8B030D-6E8A-4147-A177-3AD203B41FA5}">
                      <a16:colId xmlns:a16="http://schemas.microsoft.com/office/drawing/2014/main" val="311262121"/>
                    </a:ext>
                  </a:extLst>
                </a:gridCol>
                <a:gridCol w="1825999">
                  <a:extLst>
                    <a:ext uri="{9D8B030D-6E8A-4147-A177-3AD203B41FA5}">
                      <a16:colId xmlns:a16="http://schemas.microsoft.com/office/drawing/2014/main" val="1971920450"/>
                    </a:ext>
                  </a:extLst>
                </a:gridCol>
                <a:gridCol w="1825999">
                  <a:extLst>
                    <a:ext uri="{9D8B030D-6E8A-4147-A177-3AD203B41FA5}">
                      <a16:colId xmlns:a16="http://schemas.microsoft.com/office/drawing/2014/main" val="1206149541"/>
                    </a:ext>
                  </a:extLst>
                </a:gridCol>
                <a:gridCol w="1825999">
                  <a:extLst>
                    <a:ext uri="{9D8B030D-6E8A-4147-A177-3AD203B41FA5}">
                      <a16:colId xmlns:a16="http://schemas.microsoft.com/office/drawing/2014/main" val="1595182195"/>
                    </a:ext>
                  </a:extLst>
                </a:gridCol>
                <a:gridCol w="1825999">
                  <a:extLst>
                    <a:ext uri="{9D8B030D-6E8A-4147-A177-3AD203B41FA5}">
                      <a16:colId xmlns:a16="http://schemas.microsoft.com/office/drawing/2014/main" val="1279303239"/>
                    </a:ext>
                  </a:extLst>
                </a:gridCol>
              </a:tblGrid>
              <a:tr h="1575507">
                <a:tc>
                  <a:txBody>
                    <a:bodyPr/>
                    <a:lstStyle/>
                    <a:p>
                      <a:endParaRPr lang="en-US" dirty="0">
                        <a:solidFill>
                          <a:schemeClr val="tx1"/>
                        </a:solidFill>
                        <a:latin typeface="+mn-lt"/>
                        <a:ea typeface="Amazon Ember Light" panose="020B0403020204020204" pitchFamily="34" charset="0"/>
                        <a:cs typeface="Amazon Ember Light" panose="020B0403020204020204" pitchFamily="34" charset="0"/>
                      </a:endParaRP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General</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Purpose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t>Compute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6"/>
                          </a:solidFill>
                          <a:latin typeface="+mn-lt"/>
                          <a:ea typeface="Amazon Ember Light" panose="020B0403020204020204" pitchFamily="34" charset="0"/>
                          <a:cs typeface="Amazon Ember Light" panose="020B0403020204020204" pitchFamily="34" charset="0"/>
                        </a:rPr>
                        <a:t>Memory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4">
                              <a:lumMod val="75000"/>
                            </a:schemeClr>
                          </a:solidFill>
                          <a:latin typeface="+mn-lt"/>
                          <a:ea typeface="Amazon Ember Light" panose="020B0403020204020204" pitchFamily="34" charset="0"/>
                          <a:cs typeface="Amazon Ember Light" panose="020B0403020204020204" pitchFamily="34" charset="0"/>
                        </a:rPr>
                        <a:t>Accelerated Computing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5"/>
                          </a:solidFill>
                          <a:latin typeface="+mn-lt"/>
                          <a:ea typeface="Amazon Ember Light" panose="020B0403020204020204" pitchFamily="34" charset="0"/>
                          <a:cs typeface="Amazon Ember Light" panose="020B0403020204020204" pitchFamily="34" charset="0"/>
                        </a:rPr>
                        <a:t>Storage Optimized</a:t>
                      </a:r>
                    </a:p>
                  </a:txBody>
                  <a:tcPr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3955339"/>
                  </a:ext>
                </a:extLst>
              </a:tr>
              <a:tr h="1280100">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Instance</a:t>
                      </a:r>
                      <a:r>
                        <a:rPr lang="en-US" b="1" baseline="0" dirty="0">
                          <a:solidFill>
                            <a:schemeClr val="bg1"/>
                          </a:solidFill>
                          <a:latin typeface="+mn-lt"/>
                          <a:ea typeface="Amazon Ember Light" panose="020B0403020204020204" pitchFamily="34" charset="0"/>
                          <a:cs typeface="Amazon Ember Light" panose="020B0403020204020204" pitchFamily="34" charset="0"/>
                        </a:rPr>
                        <a:t> T</a:t>
                      </a:r>
                      <a:r>
                        <a:rPr lang="en-US" b="1" dirty="0">
                          <a:solidFill>
                            <a:schemeClr val="bg1"/>
                          </a:solidFill>
                          <a:latin typeface="+mn-lt"/>
                          <a:ea typeface="Amazon Ember Light" panose="020B0403020204020204" pitchFamily="34" charset="0"/>
                          <a:cs typeface="Amazon Ember Light" panose="020B0403020204020204" pitchFamily="34" charset="0"/>
                        </a:rPr>
                        <a:t>ypes</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a1, m4, m5,</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t2, t3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3">
                              <a:lumMod val="75000"/>
                            </a:schemeClr>
                          </a:solidFill>
                          <a:latin typeface="+mn-lt"/>
                          <a:ea typeface="Amazon Ember Light" panose="020B0403020204020204" pitchFamily="34" charset="0"/>
                          <a:cs typeface="Amazon Ember Light" panose="020B0403020204020204" pitchFamily="34" charset="0"/>
                        </a:rPr>
                        <a:t>c4, c5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r4, r5,</a:t>
                      </a:r>
                      <a:br>
                        <a:rPr lang="en-US" sz="1800" b="1" kern="1200" dirty="0">
                          <a:solidFill>
                            <a:schemeClr val="accent6"/>
                          </a:solidFill>
                          <a:latin typeface="+mn-lt"/>
                          <a:ea typeface="Amazon Ember Light" panose="020B0403020204020204" pitchFamily="34" charset="0"/>
                          <a:cs typeface="Amazon Ember Light" panose="020B0403020204020204" pitchFamily="34" charset="0"/>
                        </a:rPr>
                      </a:br>
                      <a:r>
                        <a:rPr lang="en-US" sz="1800" b="1" kern="1200" dirty="0">
                          <a:solidFill>
                            <a:schemeClr val="accent6"/>
                          </a:solidFill>
                          <a:latin typeface="+mn-lt"/>
                          <a:ea typeface="Amazon Ember Light" panose="020B0403020204020204" pitchFamily="34" charset="0"/>
                          <a:cs typeface="Amazon Ember Light" panose="020B0403020204020204" pitchFamily="34" charset="0"/>
                        </a:rPr>
                        <a:t>x1, z1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f1, g3, g4, </a:t>
                      </a:r>
                      <a:b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b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p2, p3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d2, h1, i3</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2675248"/>
                  </a:ext>
                </a:extLst>
              </a:tr>
              <a:tr h="1106229">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Use Case</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Broad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3">
                              <a:lumMod val="75000"/>
                            </a:schemeClr>
                          </a:solidFill>
                          <a:latin typeface="+mn-lt"/>
                          <a:ea typeface="Amazon Ember Light" panose="020B0403020204020204" pitchFamily="34" charset="0"/>
                          <a:cs typeface="Amazon Ember Light" panose="020B0403020204020204" pitchFamily="34" charset="0"/>
                        </a:rPr>
                        <a:t>High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In-memory databases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Distributed file systems</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801933"/>
                  </a:ext>
                </a:extLst>
              </a:tr>
            </a:tbl>
          </a:graphicData>
        </a:graphic>
      </p:graphicFrame>
      <p:pic>
        <p:nvPicPr>
          <p:cNvPr id="3" name="Picture 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788" y="1770706"/>
            <a:ext cx="788684" cy="784929"/>
          </a:xfrm>
          <a:prstGeom prst="rect">
            <a:avLst/>
          </a:prstGeom>
        </p:spPr>
      </p:pic>
      <p:pic>
        <p:nvPicPr>
          <p:cNvPr id="4" name="Picture 3">
            <a:extLst>
              <a:ext uri="{C183D7F6-B498-43B3-948B-1728B52AA6E4}">
                <adec:decorative xmlns:adec="http://schemas.microsoft.com/office/drawing/2017/decorative" val="1"/>
              </a:ext>
            </a:extLst>
          </p:cNvPr>
          <p:cNvPicPr>
            <a:picLocks noChangeAspect="1"/>
          </p:cNvPicPr>
          <p:nvPr/>
        </p:nvPicPr>
        <p:blipFill>
          <a:blip r:embed="rId5">
            <a:duotone>
              <a:schemeClr val="accent3">
                <a:shade val="45000"/>
                <a:satMod val="135000"/>
              </a:schemeClr>
              <a:prstClr val="white"/>
            </a:duotone>
          </a:blip>
          <a:stretch>
            <a:fillRect/>
          </a:stretch>
        </p:blipFill>
        <p:spPr>
          <a:xfrm>
            <a:off x="4900318" y="1829915"/>
            <a:ext cx="676866" cy="666511"/>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duotone>
              <a:schemeClr val="accent6">
                <a:shade val="45000"/>
                <a:satMod val="135000"/>
              </a:schemeClr>
              <a:prstClr val="white"/>
            </a:duotone>
          </a:blip>
          <a:stretch>
            <a:fillRect/>
          </a:stretch>
        </p:blipFill>
        <p:spPr>
          <a:xfrm rot="1800000">
            <a:off x="6615916" y="2011899"/>
            <a:ext cx="914400" cy="302542"/>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8525560" y="1826900"/>
            <a:ext cx="646612" cy="672541"/>
          </a:xfrm>
          <a:prstGeom prst="rect">
            <a:avLst/>
          </a:prstGeom>
        </p:spPr>
      </p:pic>
      <p:sp>
        <p:nvSpPr>
          <p:cNvPr id="9" name="Flowchart: Magnetic Disk 8">
            <a:extLst>
              <a:ext uri="{C183D7F6-B498-43B3-948B-1728B52AA6E4}">
                <adec:decorative xmlns:adec="http://schemas.microsoft.com/office/drawing/2017/decorative" val="1"/>
              </a:ext>
            </a:extLst>
          </p:cNvPr>
          <p:cNvSpPr/>
          <p:nvPr/>
        </p:nvSpPr>
        <p:spPr bwMode="auto">
          <a:xfrm>
            <a:off x="10392472" y="1941641"/>
            <a:ext cx="583762" cy="502990"/>
          </a:xfrm>
          <a:prstGeom prst="flowChartMagneticDisk">
            <a:avLst/>
          </a:prstGeom>
          <a:solidFill>
            <a:schemeClr val="bg1"/>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
        <p:nvSpPr>
          <p:cNvPr id="13" name="Content Placeholder 8">
            <a:extLst>
              <a:ext uri="{FF2B5EF4-FFF2-40B4-BE49-F238E27FC236}">
                <a16:creationId xmlns:a16="http://schemas.microsoft.com/office/drawing/2014/main" id="{099FBB38-D28E-764D-B572-7DD4C8DEA481}"/>
              </a:ext>
              <a:ext uri="{C183D7F6-B498-43B3-948B-1728B52AA6E4}">
                <adec:decorative xmlns:adec="http://schemas.microsoft.com/office/drawing/2017/decorative" val="1"/>
              </a:ext>
            </a:extLst>
          </p:cNvPr>
          <p:cNvSpPr txBox="1">
            <a:spLocks/>
          </p:cNvSpPr>
          <p:nvPr/>
        </p:nvSpPr>
        <p:spPr>
          <a:xfrm>
            <a:off x="216922" y="1549865"/>
            <a:ext cx="2605672"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Instance type details</a:t>
            </a:r>
            <a:endParaRPr lang="en-US" sz="1800" dirty="0"/>
          </a:p>
        </p:txBody>
      </p:sp>
    </p:spTree>
    <p:custDataLst>
      <p:tags r:id="rId1"/>
    </p:custDataLst>
    <p:extLst>
      <p:ext uri="{BB962C8B-B14F-4D97-AF65-F5344CB8AC3E}">
        <p14:creationId xmlns:p14="http://schemas.microsoft.com/office/powerpoint/2010/main" val="3332426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6C32-A663-C14D-B3FB-2ECC7C5A18D0}"/>
              </a:ext>
            </a:extLst>
          </p:cNvPr>
          <p:cNvSpPr>
            <a:spLocks noGrp="1"/>
          </p:cNvSpPr>
          <p:nvPr>
            <p:ph type="title"/>
          </p:nvPr>
        </p:nvSpPr>
        <p:spPr/>
        <p:txBody>
          <a:bodyPr/>
          <a:lstStyle/>
          <a:p>
            <a:r>
              <a:rPr lang="en-US" dirty="0"/>
              <a:t>Instance types: Networking features</a:t>
            </a:r>
          </a:p>
        </p:txBody>
      </p:sp>
      <p:sp>
        <p:nvSpPr>
          <p:cNvPr id="5" name="Content Placeholder 4">
            <a:extLst>
              <a:ext uri="{FF2B5EF4-FFF2-40B4-BE49-F238E27FC236}">
                <a16:creationId xmlns:a16="http://schemas.microsoft.com/office/drawing/2014/main" id="{1534AA6B-5585-0846-BA9B-453EBFB931D5}"/>
              </a:ext>
            </a:extLst>
          </p:cNvPr>
          <p:cNvSpPr>
            <a:spLocks noGrp="1"/>
          </p:cNvSpPr>
          <p:nvPr>
            <p:ph idx="1"/>
          </p:nvPr>
        </p:nvSpPr>
        <p:spPr>
          <a:xfrm>
            <a:off x="419100" y="1528175"/>
            <a:ext cx="11353800" cy="4648788"/>
          </a:xfrm>
        </p:spPr>
        <p:txBody>
          <a:bodyPr/>
          <a:lstStyle/>
          <a:p>
            <a:r>
              <a:rPr lang="en-US" sz="2400" dirty="0"/>
              <a:t>The network bandwidth (Gbps) varies by instance type.</a:t>
            </a:r>
          </a:p>
          <a:p>
            <a:pPr lvl="1"/>
            <a:r>
              <a:rPr lang="en-US" sz="2000" dirty="0"/>
              <a:t>See </a:t>
            </a:r>
            <a:r>
              <a:rPr lang="en-US" sz="2000" dirty="0">
                <a:hlinkClick r:id="rId4"/>
              </a:rPr>
              <a:t>Amazon EC2 Instance Types </a:t>
            </a:r>
            <a:r>
              <a:rPr lang="en-US" sz="2000" dirty="0"/>
              <a:t>to compare.</a:t>
            </a:r>
          </a:p>
          <a:p>
            <a:r>
              <a:rPr lang="en-US" sz="2400" dirty="0"/>
              <a:t>To maximize networking and bandwidth performance of your instance type:</a:t>
            </a:r>
          </a:p>
          <a:p>
            <a:pPr lvl="1"/>
            <a:r>
              <a:rPr lang="en-US" sz="2000" dirty="0"/>
              <a:t>If you have interdependent instances, launch them into a </a:t>
            </a:r>
            <a:r>
              <a:rPr lang="en-US" sz="2000" b="1" dirty="0">
                <a:solidFill>
                  <a:schemeClr val="accent5"/>
                </a:solidFill>
              </a:rPr>
              <a:t>cluster placement group</a:t>
            </a:r>
            <a:r>
              <a:rPr lang="en-US" sz="2000" dirty="0"/>
              <a:t>.</a:t>
            </a:r>
          </a:p>
          <a:p>
            <a:pPr lvl="1"/>
            <a:r>
              <a:rPr lang="en-US" sz="2000" dirty="0"/>
              <a:t>Enable enhanced networking. </a:t>
            </a:r>
          </a:p>
          <a:p>
            <a:r>
              <a:rPr lang="en-US" sz="2400" dirty="0"/>
              <a:t>Enhanced networking types are supported on most instance types.</a:t>
            </a:r>
          </a:p>
          <a:p>
            <a:pPr lvl="1"/>
            <a:r>
              <a:rPr lang="en-US" sz="2000" dirty="0"/>
              <a:t>See the </a:t>
            </a:r>
            <a:r>
              <a:rPr lang="en-US" sz="2000" dirty="0">
                <a:hlinkClick r:id="rId5"/>
              </a:rPr>
              <a:t>Networking and Storage Features</a:t>
            </a:r>
            <a:r>
              <a:rPr lang="en-US" sz="2000" dirty="0"/>
              <a:t> documentation for details.</a:t>
            </a:r>
          </a:p>
          <a:p>
            <a:r>
              <a:rPr lang="en-US" sz="2400" dirty="0"/>
              <a:t>Enhanced networking types – </a:t>
            </a:r>
          </a:p>
          <a:p>
            <a:pPr lvl="1"/>
            <a:r>
              <a:rPr lang="en-US" sz="2000" b="1" dirty="0">
                <a:solidFill>
                  <a:schemeClr val="accent5"/>
                </a:solidFill>
              </a:rPr>
              <a:t>Elastic Network Adapter (ENA): </a:t>
            </a:r>
            <a:r>
              <a:rPr lang="en-US" sz="2000" dirty="0"/>
              <a:t>Supports network speeds of up to 100 Gbps.</a:t>
            </a:r>
          </a:p>
          <a:p>
            <a:pPr lvl="1"/>
            <a:r>
              <a:rPr lang="en-US" sz="2000" b="1" dirty="0">
                <a:solidFill>
                  <a:schemeClr val="accent5"/>
                </a:solidFill>
              </a:rPr>
              <a:t>Intel 82599 Virtual Function interface: </a:t>
            </a:r>
            <a:r>
              <a:rPr lang="en-US" sz="2000" dirty="0"/>
              <a:t>Supports network speeds of up to 10 Gbps.</a:t>
            </a:r>
          </a:p>
          <a:p>
            <a:endParaRPr lang="en-US" sz="2400" dirty="0"/>
          </a:p>
          <a:p>
            <a:endParaRPr lang="en-US" sz="2400" dirty="0"/>
          </a:p>
        </p:txBody>
      </p:sp>
      <p:sp>
        <p:nvSpPr>
          <p:cNvPr id="3" name="Slide Number Placeholder 2">
            <a:extLst>
              <a:ext uri="{FF2B5EF4-FFF2-40B4-BE49-F238E27FC236}">
                <a16:creationId xmlns:a16="http://schemas.microsoft.com/office/drawing/2014/main" id="{16415660-59B9-0B40-8EB4-FCFA4FAD444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17</a:t>
            </a:fld>
            <a:endParaRPr lang="en-US" dirty="0"/>
          </a:p>
        </p:txBody>
      </p:sp>
      <p:sp>
        <p:nvSpPr>
          <p:cNvPr id="4" name="Footer Placeholder 3">
            <a:extLst>
              <a:ext uri="{FF2B5EF4-FFF2-40B4-BE49-F238E27FC236}">
                <a16:creationId xmlns:a16="http://schemas.microsoft.com/office/drawing/2014/main" id="{2713A40A-A475-024F-ADA5-0CA68335087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53228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3. Specify network settings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18</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20769" y="1557799"/>
            <a:ext cx="7673843" cy="4470253"/>
          </a:xfrm>
        </p:spPr>
        <p:txBody>
          <a:bodyPr/>
          <a:lstStyle/>
          <a:p>
            <a:r>
              <a:rPr lang="en-US" sz="2000" dirty="0"/>
              <a:t>Where should the instance be deployed? </a:t>
            </a:r>
          </a:p>
          <a:p>
            <a:pPr lvl="1"/>
            <a:r>
              <a:rPr lang="en-US" sz="1800" dirty="0"/>
              <a:t>Identify the </a:t>
            </a:r>
            <a:r>
              <a:rPr lang="en-US" sz="1800" b="1" dirty="0">
                <a:solidFill>
                  <a:schemeClr val="accent5"/>
                </a:solidFill>
              </a:rPr>
              <a:t>VPC</a:t>
            </a:r>
            <a:r>
              <a:rPr lang="en-US" sz="1800" dirty="0"/>
              <a:t> and optionally the </a:t>
            </a:r>
            <a:r>
              <a:rPr lang="en-US" sz="1800" b="1" dirty="0">
                <a:solidFill>
                  <a:schemeClr val="accent5"/>
                </a:solidFill>
              </a:rPr>
              <a:t>subnet</a:t>
            </a:r>
            <a:endParaRPr lang="en-US" sz="1600" b="1" dirty="0">
              <a:solidFill>
                <a:schemeClr val="accent5"/>
              </a:solidFill>
            </a:endParaRPr>
          </a:p>
          <a:p>
            <a:r>
              <a:rPr lang="en-US" sz="2000" dirty="0"/>
              <a:t>Should a </a:t>
            </a:r>
            <a:r>
              <a:rPr lang="en-US" sz="2000" b="1" dirty="0">
                <a:solidFill>
                  <a:schemeClr val="accent5"/>
                </a:solidFill>
              </a:rPr>
              <a:t>public IP address</a:t>
            </a:r>
            <a:r>
              <a:rPr lang="en-US" sz="2000" dirty="0"/>
              <a:t> be automatically assigned?</a:t>
            </a:r>
          </a:p>
          <a:p>
            <a:pPr lvl="1"/>
            <a:r>
              <a:rPr lang="en-US" sz="1800" dirty="0"/>
              <a:t>To make it internet-accessible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3" name="Group 2" descr="architectural diagram showing that an instance was deployed in a public subnet in a VPC in AZ1 in a particular region.">
            <a:extLst>
              <a:ext uri="{FF2B5EF4-FFF2-40B4-BE49-F238E27FC236}">
                <a16:creationId xmlns:a16="http://schemas.microsoft.com/office/drawing/2014/main" id="{9C812D3B-DC06-F44F-A55A-CFAE4B6472DA}"/>
              </a:ext>
            </a:extLst>
          </p:cNvPr>
          <p:cNvGrpSpPr/>
          <p:nvPr/>
        </p:nvGrpSpPr>
        <p:grpSpPr>
          <a:xfrm>
            <a:off x="3958882" y="3141712"/>
            <a:ext cx="6509465" cy="3321233"/>
            <a:chOff x="3958882" y="3141712"/>
            <a:chExt cx="6509465" cy="3321233"/>
          </a:xfrm>
        </p:grpSpPr>
        <p:grpSp>
          <p:nvGrpSpPr>
            <p:cNvPr id="28" name="Group 27">
              <a:extLst>
                <a:ext uri="{FF2B5EF4-FFF2-40B4-BE49-F238E27FC236}">
                  <a16:creationId xmlns:a16="http://schemas.microsoft.com/office/drawing/2014/main" id="{4E1E8520-ABE7-CE43-A9F1-F1F4F143427A}"/>
                </a:ext>
              </a:extLst>
            </p:cNvPr>
            <p:cNvGrpSpPr/>
            <p:nvPr/>
          </p:nvGrpSpPr>
          <p:grpSpPr>
            <a:xfrm>
              <a:off x="6071552" y="3141712"/>
              <a:ext cx="4396795" cy="3321233"/>
              <a:chOff x="1814433" y="1837766"/>
              <a:chExt cx="4396795" cy="3321233"/>
            </a:xfrm>
          </p:grpSpPr>
          <p:sp>
            <p:nvSpPr>
              <p:cNvPr id="29" name="Rectangle 28">
                <a:extLst>
                  <a:ext uri="{FF2B5EF4-FFF2-40B4-BE49-F238E27FC236}">
                    <a16:creationId xmlns:a16="http://schemas.microsoft.com/office/drawing/2014/main" id="{AAC9C977-A33F-DD40-88FA-3DCB66DC5CAE}"/>
                  </a:ext>
                </a:extLst>
              </p:cNvPr>
              <p:cNvSpPr/>
              <p:nvPr/>
            </p:nvSpPr>
            <p:spPr>
              <a:xfrm>
                <a:off x="2348313" y="2783673"/>
                <a:ext cx="3617589" cy="195559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0" name="Rectangle 29">
                <a:extLst>
                  <a:ext uri="{FF2B5EF4-FFF2-40B4-BE49-F238E27FC236}">
                    <a16:creationId xmlns:a16="http://schemas.microsoft.com/office/drawing/2014/main" id="{12A5AF53-D605-DD4B-8559-6F8F5EB39F66}"/>
                  </a:ext>
                </a:extLst>
              </p:cNvPr>
              <p:cNvSpPr/>
              <p:nvPr/>
            </p:nvSpPr>
            <p:spPr>
              <a:xfrm>
                <a:off x="1814433" y="1837766"/>
                <a:ext cx="4396795" cy="33212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1" name="Rectangle 30">
                <a:extLst>
                  <a:ext uri="{FF2B5EF4-FFF2-40B4-BE49-F238E27FC236}">
                    <a16:creationId xmlns:a16="http://schemas.microsoft.com/office/drawing/2014/main" id="{466D2EDB-63E9-DD41-97E3-EFFBF7198E7A}"/>
                  </a:ext>
                </a:extLst>
              </p:cNvPr>
              <p:cNvSpPr/>
              <p:nvPr/>
            </p:nvSpPr>
            <p:spPr>
              <a:xfrm>
                <a:off x="2663964" y="2461490"/>
                <a:ext cx="1602882" cy="23781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 1</a:t>
                </a:r>
              </a:p>
            </p:txBody>
          </p:sp>
          <p:pic>
            <p:nvPicPr>
              <p:cNvPr id="32" name="Graphic 31">
                <a:extLst>
                  <a:ext uri="{FF2B5EF4-FFF2-40B4-BE49-F238E27FC236}">
                    <a16:creationId xmlns:a16="http://schemas.microsoft.com/office/drawing/2014/main" id="{71EA166C-D64F-1F4E-B3C2-3D748AEA48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4433" y="1837766"/>
                <a:ext cx="277535" cy="277535"/>
              </a:xfrm>
              <a:prstGeom prst="rect">
                <a:avLst/>
              </a:prstGeom>
            </p:spPr>
          </p:pic>
          <p:pic>
            <p:nvPicPr>
              <p:cNvPr id="33" name="Graphic 32">
                <a:extLst>
                  <a:ext uri="{FF2B5EF4-FFF2-40B4-BE49-F238E27FC236}">
                    <a16:creationId xmlns:a16="http://schemas.microsoft.com/office/drawing/2014/main" id="{0B1501F4-AD0B-4A40-8C97-AC1E2135C7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8313" y="2783673"/>
                <a:ext cx="277535" cy="277535"/>
              </a:xfrm>
              <a:prstGeom prst="rect">
                <a:avLst/>
              </a:prstGeom>
            </p:spPr>
          </p:pic>
          <p:sp>
            <p:nvSpPr>
              <p:cNvPr id="34" name="Rectangle 33">
                <a:extLst>
                  <a:ext uri="{FF2B5EF4-FFF2-40B4-BE49-F238E27FC236}">
                    <a16:creationId xmlns:a16="http://schemas.microsoft.com/office/drawing/2014/main" id="{C57F04B8-7C55-1F4A-A9AC-73E93897EC7E}"/>
                  </a:ext>
                </a:extLst>
              </p:cNvPr>
              <p:cNvSpPr/>
              <p:nvPr/>
            </p:nvSpPr>
            <p:spPr>
              <a:xfrm>
                <a:off x="4384628" y="2461489"/>
                <a:ext cx="1485100" cy="23781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 2</a:t>
                </a:r>
              </a:p>
            </p:txBody>
          </p:sp>
          <p:pic>
            <p:nvPicPr>
              <p:cNvPr id="35" name="Graphic 34">
                <a:extLst>
                  <a:ext uri="{FF2B5EF4-FFF2-40B4-BE49-F238E27FC236}">
                    <a16:creationId xmlns:a16="http://schemas.microsoft.com/office/drawing/2014/main" id="{94FC23A4-BF5D-C149-B612-3784B38E92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6820" y="3371310"/>
                <a:ext cx="394953" cy="394953"/>
              </a:xfrm>
              <a:prstGeom prst="rect">
                <a:avLst/>
              </a:prstGeom>
            </p:spPr>
          </p:pic>
          <p:sp>
            <p:nvSpPr>
              <p:cNvPr id="36" name="TextBox 35">
                <a:extLst>
                  <a:ext uri="{FF2B5EF4-FFF2-40B4-BE49-F238E27FC236}">
                    <a16:creationId xmlns:a16="http://schemas.microsoft.com/office/drawing/2014/main" id="{D2CD9111-3B04-8F40-8DE9-2DF14061E583}"/>
                  </a:ext>
                </a:extLst>
              </p:cNvPr>
              <p:cNvSpPr txBox="1"/>
              <p:nvPr/>
            </p:nvSpPr>
            <p:spPr>
              <a:xfrm>
                <a:off x="2781746" y="3790403"/>
                <a:ext cx="1485100" cy="276999"/>
              </a:xfrm>
              <a:prstGeom prst="rect">
                <a:avLst/>
              </a:prstGeom>
              <a:noFill/>
            </p:spPr>
            <p:txBody>
              <a:bodyPr wrap="square" rtlCol="0">
                <a:spAutoFit/>
              </a:bodyPr>
              <a:lstStyle/>
              <a:p>
                <a:pPr algn="ctr"/>
                <a:r>
                  <a:rPr lang="en-US" sz="1200" dirty="0">
                    <a:solidFill>
                      <a:srgbClr val="232F3E"/>
                    </a:solidFill>
                  </a:rPr>
                  <a:t>Instance</a:t>
                </a:r>
              </a:p>
            </p:txBody>
          </p:sp>
          <p:sp>
            <p:nvSpPr>
              <p:cNvPr id="37" name="Rectangle 36">
                <a:extLst>
                  <a:ext uri="{FF2B5EF4-FFF2-40B4-BE49-F238E27FC236}">
                    <a16:creationId xmlns:a16="http://schemas.microsoft.com/office/drawing/2014/main" id="{775DD1B9-F9C8-D240-924B-52CEDC746E3C}"/>
                  </a:ext>
                </a:extLst>
              </p:cNvPr>
              <p:cNvSpPr/>
              <p:nvPr/>
            </p:nvSpPr>
            <p:spPr>
              <a:xfrm>
                <a:off x="2748294" y="3109633"/>
                <a:ext cx="1406263" cy="94238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38" name="Rectangle 37">
                <a:extLst>
                  <a:ext uri="{FF2B5EF4-FFF2-40B4-BE49-F238E27FC236}">
                    <a16:creationId xmlns:a16="http://schemas.microsoft.com/office/drawing/2014/main" id="{197B3237-777F-154C-9545-6BB566D10E62}"/>
                  </a:ext>
                </a:extLst>
              </p:cNvPr>
              <p:cNvSpPr/>
              <p:nvPr/>
            </p:nvSpPr>
            <p:spPr>
              <a:xfrm>
                <a:off x="2768305" y="4088447"/>
                <a:ext cx="1406263" cy="561106"/>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39" name="Graphic 38">
                <a:extLst>
                  <a:ext uri="{FF2B5EF4-FFF2-40B4-BE49-F238E27FC236}">
                    <a16:creationId xmlns:a16="http://schemas.microsoft.com/office/drawing/2014/main" id="{6A4DA338-5DEC-A549-87E6-C3008455FC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8305" y="3107275"/>
                <a:ext cx="274320" cy="274320"/>
              </a:xfrm>
              <a:prstGeom prst="rect">
                <a:avLst/>
              </a:prstGeom>
            </p:spPr>
          </p:pic>
          <p:pic>
            <p:nvPicPr>
              <p:cNvPr id="40" name="Graphic 39">
                <a:extLst>
                  <a:ext uri="{FF2B5EF4-FFF2-40B4-BE49-F238E27FC236}">
                    <a16:creationId xmlns:a16="http://schemas.microsoft.com/office/drawing/2014/main" id="{CF4839DE-0636-E041-83E5-4F7A80284E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68305" y="4114005"/>
                <a:ext cx="274320" cy="274320"/>
              </a:xfrm>
              <a:prstGeom prst="rect">
                <a:avLst/>
              </a:prstGeom>
            </p:spPr>
          </p:pic>
          <p:sp>
            <p:nvSpPr>
              <p:cNvPr id="41" name="Rectangle 40">
                <a:extLst>
                  <a:ext uri="{FF2B5EF4-FFF2-40B4-BE49-F238E27FC236}">
                    <a16:creationId xmlns:a16="http://schemas.microsoft.com/office/drawing/2014/main" id="{5B6DAFA9-25CE-0243-930F-732ADEB24A44}"/>
                  </a:ext>
                </a:extLst>
              </p:cNvPr>
              <p:cNvSpPr/>
              <p:nvPr/>
            </p:nvSpPr>
            <p:spPr>
              <a:xfrm>
                <a:off x="2091969" y="2152185"/>
                <a:ext cx="4004031" cy="284356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pic>
            <p:nvPicPr>
              <p:cNvPr id="42" name="Graphic 41">
                <a:extLst>
                  <a:ext uri="{FF2B5EF4-FFF2-40B4-BE49-F238E27FC236}">
                    <a16:creationId xmlns:a16="http://schemas.microsoft.com/office/drawing/2014/main" id="{0E115595-8F5D-4F43-B9D4-5A7BC1A34D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968" y="2152185"/>
                <a:ext cx="274320" cy="274320"/>
              </a:xfrm>
              <a:prstGeom prst="rect">
                <a:avLst/>
              </a:prstGeom>
            </p:spPr>
          </p:pic>
        </p:grpSp>
        <p:cxnSp>
          <p:nvCxnSpPr>
            <p:cNvPr id="5" name="Straight Arrow Connector 4">
              <a:extLst>
                <a:ext uri="{FF2B5EF4-FFF2-40B4-BE49-F238E27FC236}">
                  <a16:creationId xmlns:a16="http://schemas.microsoft.com/office/drawing/2014/main" id="{279BB43B-3CF8-9B48-ACC6-E290F779AF30}"/>
                </a:ext>
              </a:extLst>
            </p:cNvPr>
            <p:cNvCxnSpPr>
              <a:cxnSpLocks/>
            </p:cNvCxnSpPr>
            <p:nvPr/>
          </p:nvCxnSpPr>
          <p:spPr>
            <a:xfrm>
              <a:off x="5694561" y="4898748"/>
              <a:ext cx="18447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B70C7F-23C0-B74E-B16C-A0AF6DDB8DF5}"/>
                </a:ext>
              </a:extLst>
            </p:cNvPr>
            <p:cNvSpPr txBox="1"/>
            <p:nvPr/>
          </p:nvSpPr>
          <p:spPr>
            <a:xfrm>
              <a:off x="3958882" y="4483250"/>
              <a:ext cx="1665721" cy="830997"/>
            </a:xfrm>
            <a:prstGeom prst="rect">
              <a:avLst/>
            </a:prstGeom>
            <a:noFill/>
          </p:spPr>
          <p:txBody>
            <a:bodyPr wrap="square" rtlCol="0">
              <a:spAutoFit/>
            </a:bodyPr>
            <a:lstStyle/>
            <a:p>
              <a:pPr algn="r"/>
              <a:r>
                <a:rPr lang="en-US" sz="1600"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 specify to deploy the instance here</a:t>
              </a:r>
            </a:p>
          </p:txBody>
        </p:sp>
      </p:grpSp>
      <p:sp>
        <p:nvSpPr>
          <p:cNvPr id="43" name="Content Placeholder 8">
            <a:extLst>
              <a:ext uri="{FF2B5EF4-FFF2-40B4-BE49-F238E27FC236}">
                <a16:creationId xmlns:a16="http://schemas.microsoft.com/office/drawing/2014/main" id="{38A53F34-AFD8-5F4A-AA38-128CCCB9675F}"/>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solidFill>
                  <a:schemeClr val="accent6"/>
                </a:solidFill>
              </a:rPr>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364066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4. Attach IAM role (optional)</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93706" y="1533082"/>
            <a:ext cx="7588694" cy="2894695"/>
          </a:xfrm>
        </p:spPr>
        <p:txBody>
          <a:bodyPr/>
          <a:lstStyle/>
          <a:p>
            <a:r>
              <a:rPr lang="en-US" sz="2000" dirty="0"/>
              <a:t>Will software on the EC2 instance need to interact with other AWS services?</a:t>
            </a:r>
          </a:p>
          <a:p>
            <a:pPr lvl="1"/>
            <a:r>
              <a:rPr lang="en-US" sz="2000" dirty="0"/>
              <a:t>If yes, attach an appropriate </a:t>
            </a:r>
            <a:r>
              <a:rPr lang="en-US" sz="2000" b="1" dirty="0">
                <a:solidFill>
                  <a:schemeClr val="accent5"/>
                </a:solidFill>
              </a:rPr>
              <a:t>IAM Role</a:t>
            </a:r>
            <a:r>
              <a:rPr lang="en-US" sz="2000" dirty="0"/>
              <a:t>.</a:t>
            </a:r>
            <a:endParaRPr lang="en-US" sz="1600" dirty="0"/>
          </a:p>
          <a:p>
            <a:r>
              <a:rPr lang="en-US" sz="2000" dirty="0"/>
              <a:t>An AWS Identity and Access Management (IAM) role that is attached to an EC2 instance is kept in an </a:t>
            </a:r>
            <a:r>
              <a:rPr lang="en-US" sz="2000" b="1" dirty="0">
                <a:solidFill>
                  <a:schemeClr val="accent5"/>
                </a:solidFill>
              </a:rPr>
              <a:t>instance profile</a:t>
            </a:r>
            <a:r>
              <a:rPr lang="en-US" sz="2000" dirty="0"/>
              <a:t>.</a:t>
            </a:r>
            <a:endParaRPr lang="en-US" dirty="0"/>
          </a:p>
          <a:p>
            <a:r>
              <a:rPr lang="en-US" sz="2000" dirty="0"/>
              <a:t>You are </a:t>
            </a:r>
            <a:r>
              <a:rPr lang="en-US" sz="2000" i="1" dirty="0"/>
              <a:t>not</a:t>
            </a:r>
            <a:r>
              <a:rPr lang="en-US" sz="2000" dirty="0"/>
              <a:t> restricted to attaching a role only at instance launch.</a:t>
            </a:r>
          </a:p>
          <a:p>
            <a:pPr lvl="1"/>
            <a:r>
              <a:rPr lang="en-US" sz="2000" dirty="0"/>
              <a:t>You can also attach a role to an instance that already exists.</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7" name="Group 26" descr="diagram showing that a role granting S3 bucket access is attached to an instance and that as a result,an application on that instance can access an S3 bucket with objects in it.">
            <a:extLst>
              <a:ext uri="{FF2B5EF4-FFF2-40B4-BE49-F238E27FC236}">
                <a16:creationId xmlns:a16="http://schemas.microsoft.com/office/drawing/2014/main" id="{4FEB46E4-FB1F-1345-A983-91C05634C2DC}"/>
              </a:ext>
            </a:extLst>
          </p:cNvPr>
          <p:cNvGrpSpPr/>
          <p:nvPr/>
        </p:nvGrpSpPr>
        <p:grpSpPr>
          <a:xfrm>
            <a:off x="4217178" y="4546773"/>
            <a:ext cx="5983824" cy="1758140"/>
            <a:chOff x="4324283" y="1904556"/>
            <a:chExt cx="5983824" cy="1758140"/>
          </a:xfrm>
        </p:grpSpPr>
        <p:pic>
          <p:nvPicPr>
            <p:cNvPr id="14" name="Graphic 13">
              <a:extLst>
                <a:ext uri="{FF2B5EF4-FFF2-40B4-BE49-F238E27FC236}">
                  <a16:creationId xmlns:a16="http://schemas.microsoft.com/office/drawing/2014/main" id="{B423AD71-FDEE-D249-A7BC-6F2812E0EE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0397" y="2228705"/>
              <a:ext cx="469900" cy="469900"/>
            </a:xfrm>
            <a:prstGeom prst="rect">
              <a:avLst/>
            </a:prstGeom>
          </p:spPr>
        </p:pic>
        <p:pic>
          <p:nvPicPr>
            <p:cNvPr id="15" name="Graphic 14">
              <a:extLst>
                <a:ext uri="{FF2B5EF4-FFF2-40B4-BE49-F238E27FC236}">
                  <a16:creationId xmlns:a16="http://schemas.microsoft.com/office/drawing/2014/main" id="{CE7FF3D1-9458-324D-A3B0-04052565E1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7101" y="2164472"/>
              <a:ext cx="606130" cy="606130"/>
            </a:xfrm>
            <a:prstGeom prst="rect">
              <a:avLst/>
            </a:prstGeom>
          </p:spPr>
        </p:pic>
        <p:sp>
          <p:nvSpPr>
            <p:cNvPr id="16" name="TextBox 15">
              <a:extLst>
                <a:ext uri="{FF2B5EF4-FFF2-40B4-BE49-F238E27FC236}">
                  <a16:creationId xmlns:a16="http://schemas.microsoft.com/office/drawing/2014/main" id="{CBFB5091-DCC2-604E-9867-127093E114BF}"/>
                </a:ext>
              </a:extLst>
            </p:cNvPr>
            <p:cNvSpPr txBox="1"/>
            <p:nvPr/>
          </p:nvSpPr>
          <p:spPr>
            <a:xfrm>
              <a:off x="6902315" y="2800777"/>
              <a:ext cx="1513305" cy="338554"/>
            </a:xfrm>
            <a:prstGeom prst="rect">
              <a:avLst/>
            </a:prstGeom>
            <a:noFill/>
          </p:spPr>
          <p:txBody>
            <a:bodyPr wrap="square" rtlCol="0">
              <a:spAutoFit/>
            </a:bodyPr>
            <a:lstStyle/>
            <a:p>
              <a:pPr algn="ctr"/>
              <a:r>
                <a:rPr lang="en-US" sz="1600" dirty="0"/>
                <a:t>Instance</a:t>
              </a:r>
            </a:p>
          </p:txBody>
        </p:sp>
        <p:sp>
          <p:nvSpPr>
            <p:cNvPr id="17" name="TextBox 16">
              <a:extLst>
                <a:ext uri="{FF2B5EF4-FFF2-40B4-BE49-F238E27FC236}">
                  <a16:creationId xmlns:a16="http://schemas.microsoft.com/office/drawing/2014/main" id="{509C5BA9-960B-7443-A8B9-05E218CF09D0}"/>
                </a:ext>
              </a:extLst>
            </p:cNvPr>
            <p:cNvSpPr txBox="1"/>
            <p:nvPr/>
          </p:nvSpPr>
          <p:spPr>
            <a:xfrm>
              <a:off x="4324283" y="2585478"/>
              <a:ext cx="2507360" cy="1077218"/>
            </a:xfrm>
            <a:prstGeom prst="rect">
              <a:avLst/>
            </a:prstGeom>
            <a:noFill/>
          </p:spPr>
          <p:txBody>
            <a:bodyPr wrap="square" rtlCol="0">
              <a:spAutoFit/>
            </a:bodyPr>
            <a:lstStyle/>
            <a:p>
              <a:pPr algn="ctr"/>
              <a:r>
                <a:rPr lang="en-US" sz="1600" dirty="0"/>
                <a:t>Role that grants Amazon Simple Storage Service (Amazon S3) bucket access permissions</a:t>
              </a:r>
            </a:p>
          </p:txBody>
        </p:sp>
        <p:sp>
          <p:nvSpPr>
            <p:cNvPr id="19" name="TextBox 18">
              <a:extLst>
                <a:ext uri="{FF2B5EF4-FFF2-40B4-BE49-F238E27FC236}">
                  <a16:creationId xmlns:a16="http://schemas.microsoft.com/office/drawing/2014/main" id="{527766CA-DB76-C94F-9D41-0D81EE24EC6C}"/>
                </a:ext>
              </a:extLst>
            </p:cNvPr>
            <p:cNvSpPr txBox="1"/>
            <p:nvPr/>
          </p:nvSpPr>
          <p:spPr>
            <a:xfrm>
              <a:off x="5920292" y="2145400"/>
              <a:ext cx="1357643" cy="338554"/>
            </a:xfrm>
            <a:prstGeom prst="rect">
              <a:avLst/>
            </a:prstGeom>
            <a:noFill/>
          </p:spPr>
          <p:txBody>
            <a:bodyPr wrap="square" rtlCol="0">
              <a:spAutoFit/>
            </a:bodyPr>
            <a:lstStyle/>
            <a:p>
              <a:pPr algn="ctr"/>
              <a:r>
                <a:rPr lang="en-US" sz="1600" dirty="0"/>
                <a:t>attached to</a:t>
              </a:r>
            </a:p>
          </p:txBody>
        </p:sp>
        <p:pic>
          <p:nvPicPr>
            <p:cNvPr id="20" name="Graphic 19">
              <a:extLst>
                <a:ext uri="{FF2B5EF4-FFF2-40B4-BE49-F238E27FC236}">
                  <a16:creationId xmlns:a16="http://schemas.microsoft.com/office/drawing/2014/main" id="{F60A4D16-82B4-8944-A27F-6DC46AF397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9581" y="2183069"/>
              <a:ext cx="469900" cy="469900"/>
            </a:xfrm>
            <a:prstGeom prst="rect">
              <a:avLst/>
            </a:prstGeom>
          </p:spPr>
        </p:pic>
        <p:sp>
          <p:nvSpPr>
            <p:cNvPr id="21" name="TextBox 20">
              <a:extLst>
                <a:ext uri="{FF2B5EF4-FFF2-40B4-BE49-F238E27FC236}">
                  <a16:creationId xmlns:a16="http://schemas.microsoft.com/office/drawing/2014/main" id="{51672240-44FD-D543-B0E6-891EF38A67D9}"/>
                </a:ext>
              </a:extLst>
            </p:cNvPr>
            <p:cNvSpPr txBox="1"/>
            <p:nvPr/>
          </p:nvSpPr>
          <p:spPr>
            <a:xfrm>
              <a:off x="8976241" y="2692886"/>
              <a:ext cx="1331866" cy="584775"/>
            </a:xfrm>
            <a:prstGeom prst="rect">
              <a:avLst/>
            </a:prstGeom>
            <a:noFill/>
          </p:spPr>
          <p:txBody>
            <a:bodyPr wrap="square" rtlCol="0">
              <a:spAutoFit/>
            </a:bodyPr>
            <a:lstStyle/>
            <a:p>
              <a:pPr algn="ctr"/>
              <a:r>
                <a:rPr lang="en-US" sz="1600" dirty="0"/>
                <a:t>S3 bucket with objects</a:t>
              </a:r>
            </a:p>
          </p:txBody>
        </p:sp>
        <p:sp>
          <p:nvSpPr>
            <p:cNvPr id="22" name="TextBox 21">
              <a:extLst>
                <a:ext uri="{FF2B5EF4-FFF2-40B4-BE49-F238E27FC236}">
                  <a16:creationId xmlns:a16="http://schemas.microsoft.com/office/drawing/2014/main" id="{794260F2-50AC-1840-B4EF-B73C5C7A3246}"/>
                </a:ext>
              </a:extLst>
            </p:cNvPr>
            <p:cNvSpPr txBox="1"/>
            <p:nvPr/>
          </p:nvSpPr>
          <p:spPr>
            <a:xfrm>
              <a:off x="7838556" y="1904556"/>
              <a:ext cx="1571025" cy="830997"/>
            </a:xfrm>
            <a:prstGeom prst="rect">
              <a:avLst/>
            </a:prstGeom>
            <a:noFill/>
          </p:spPr>
          <p:txBody>
            <a:bodyPr wrap="square" rtlCol="0">
              <a:spAutoFit/>
            </a:bodyPr>
            <a:lstStyle/>
            <a:p>
              <a:pPr algn="ctr"/>
              <a:r>
                <a:rPr lang="en-US" sz="1600" dirty="0"/>
                <a:t>Application on instance can access</a:t>
              </a:r>
            </a:p>
          </p:txBody>
        </p:sp>
        <p:cxnSp>
          <p:nvCxnSpPr>
            <p:cNvPr id="23" name="Straight Arrow Connector 22">
              <a:extLst>
                <a:ext uri="{FF2B5EF4-FFF2-40B4-BE49-F238E27FC236}">
                  <a16:creationId xmlns:a16="http://schemas.microsoft.com/office/drawing/2014/main" id="{9E2401F5-961D-1646-9327-9BE58A1E0D48}"/>
                </a:ext>
              </a:extLst>
            </p:cNvPr>
            <p:cNvCxnSpPr/>
            <p:nvPr/>
          </p:nvCxnSpPr>
          <p:spPr>
            <a:xfrm>
              <a:off x="8065666" y="2457344"/>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69F9BD-7004-E14A-A887-6EF2EFAF4DD7}"/>
                </a:ext>
              </a:extLst>
            </p:cNvPr>
            <p:cNvCxnSpPr/>
            <p:nvPr/>
          </p:nvCxnSpPr>
          <p:spPr>
            <a:xfrm>
              <a:off x="6019391" y="2463655"/>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477951E5-B6D5-5D43-9ED8-0EE53C136CFB}"/>
              </a:ext>
            </a:extLst>
          </p:cNvPr>
          <p:cNvSpPr txBox="1"/>
          <p:nvPr/>
        </p:nvSpPr>
        <p:spPr>
          <a:xfrm>
            <a:off x="3985971" y="4533048"/>
            <a:ext cx="1096775" cy="369332"/>
          </a:xfrm>
          <a:prstGeom prst="rect">
            <a:avLst/>
          </a:prstGeom>
          <a:noFill/>
        </p:spPr>
        <p:txBody>
          <a:bodyPr wrap="none" rtlCol="0">
            <a:spAutoFit/>
          </a:bodyPr>
          <a:lstStyle/>
          <a:p>
            <a:r>
              <a:rPr lang="en-US"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sp>
        <p:nvSpPr>
          <p:cNvPr id="29" name="Content Placeholder 8">
            <a:extLst>
              <a:ext uri="{FF2B5EF4-FFF2-40B4-BE49-F238E27FC236}">
                <a16:creationId xmlns:a16="http://schemas.microsoft.com/office/drawing/2014/main" id="{26D72DF9-E758-9A46-87CE-99ABF4279B56}"/>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solidFill>
                  <a:schemeClr val="accent6"/>
                </a:solidFill>
              </a:rPr>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3916470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lstStyle/>
          <a:p>
            <a:pPr marL="0" indent="0">
              <a:buNone/>
            </a:pPr>
            <a:r>
              <a:rPr lang="en-US" b="1" dirty="0">
                <a:latin typeface="+mn-lt"/>
              </a:rPr>
              <a:t>Topics</a:t>
            </a:r>
          </a:p>
          <a:p>
            <a:r>
              <a:rPr lang="en-US" sz="2000" dirty="0">
                <a:latin typeface="+mn-lt"/>
              </a:rPr>
              <a:t>Compute services overview</a:t>
            </a:r>
          </a:p>
          <a:p>
            <a:r>
              <a:rPr lang="en-US" sz="2000" dirty="0">
                <a:latin typeface="+mn-lt"/>
              </a:rPr>
              <a:t>Amazon EC2</a:t>
            </a:r>
          </a:p>
          <a:p>
            <a:r>
              <a:rPr lang="en-US" sz="2000" dirty="0">
                <a:latin typeface="+mn-lt"/>
              </a:rPr>
              <a:t>Amazon EC2 cost optimization</a:t>
            </a:r>
          </a:p>
          <a:p>
            <a:r>
              <a:rPr lang="en-US" sz="2000" dirty="0">
                <a:latin typeface="+mn-lt"/>
              </a:rPr>
              <a:t>Container services</a:t>
            </a:r>
          </a:p>
          <a:p>
            <a:r>
              <a:rPr lang="en-US" sz="2000" dirty="0">
                <a:latin typeface="+mn-lt"/>
              </a:rPr>
              <a:t>Introduction to AWS Lambda</a:t>
            </a:r>
          </a:p>
          <a:p>
            <a:r>
              <a:rPr lang="en-US" sz="2000" dirty="0">
                <a:latin typeface="+mn-lt"/>
              </a:rPr>
              <a:t>Introduction to AWS Elastic Beanstalk</a:t>
            </a:r>
          </a:p>
          <a:p>
            <a:pPr marL="0" indent="0">
              <a:buNone/>
            </a:pPr>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a:lstStyle/>
          <a:p>
            <a:pPr marL="0" indent="0">
              <a:buNone/>
            </a:pPr>
            <a:r>
              <a:rPr lang="en-US" b="1" dirty="0">
                <a:latin typeface="+mn-lt"/>
              </a:rPr>
              <a:t>Activities</a:t>
            </a:r>
          </a:p>
          <a:p>
            <a:r>
              <a:rPr lang="en-US" sz="2000" dirty="0">
                <a:latin typeface="+mn-lt"/>
              </a:rPr>
              <a:t>Amazon EC2 versus Managed Service</a:t>
            </a:r>
          </a:p>
          <a:p>
            <a:r>
              <a:rPr lang="en-US" sz="2000" dirty="0"/>
              <a:t>Hands-on with AWS Lambda</a:t>
            </a:r>
          </a:p>
          <a:p>
            <a:r>
              <a:rPr lang="en-US" sz="2000" dirty="0">
                <a:latin typeface="+mn-lt"/>
              </a:rPr>
              <a:t>Hands-on with AWS Elastic Beanstalk</a:t>
            </a:r>
          </a:p>
          <a:p>
            <a:endParaRPr lang="en-US" sz="1100" dirty="0">
              <a:latin typeface="+mn-lt"/>
            </a:endParaRPr>
          </a:p>
          <a:p>
            <a:pPr marL="0" indent="0">
              <a:buNone/>
            </a:pPr>
            <a:r>
              <a:rPr lang="en-US" b="1" dirty="0"/>
              <a:t>Demo</a:t>
            </a:r>
            <a:endParaRPr lang="en-US" sz="3600" b="1" dirty="0"/>
          </a:p>
          <a:p>
            <a:r>
              <a:rPr lang="en-US" sz="2000" dirty="0"/>
              <a:t>Recorded demonstration of Amazon EC2</a:t>
            </a:r>
          </a:p>
          <a:p>
            <a:endParaRPr lang="en-US" sz="1800" dirty="0"/>
          </a:p>
          <a:p>
            <a:pPr marL="0" indent="0">
              <a:buNone/>
            </a:pPr>
            <a:r>
              <a:rPr lang="en-US" b="1" dirty="0">
                <a:latin typeface="+mn-lt"/>
              </a:rPr>
              <a:t>Lab</a:t>
            </a:r>
          </a:p>
          <a:p>
            <a:r>
              <a:rPr lang="en-US" sz="2000" dirty="0"/>
              <a:t>Introduction to Amazon EC2</a:t>
            </a:r>
          </a:p>
          <a:p>
            <a:endParaRPr lang="en-US" dirty="0">
              <a:latin typeface="+mn-lt"/>
            </a:endParaRPr>
          </a:p>
        </p:txBody>
      </p:sp>
      <p:grpSp>
        <p:nvGrpSpPr>
          <p:cNvPr id="7" name="Group 6" descr="knowledge check">
            <a:extLst>
              <a:ext uri="{FF2B5EF4-FFF2-40B4-BE49-F238E27FC236}">
                <a16:creationId xmlns:a16="http://schemas.microsoft.com/office/drawing/2014/main" id="{5A386CF2-48DE-3E4F-B27A-6F6B12236D70}"/>
              </a:ext>
            </a:extLst>
          </p:cNvPr>
          <p:cNvGrpSpPr/>
          <p:nvPr/>
        </p:nvGrpSpPr>
        <p:grpSpPr>
          <a:xfrm>
            <a:off x="6268346" y="5787481"/>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5BC9F520-52CE-EC45-9983-670F119868B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a:t>
            </a:fld>
            <a:endParaRPr lang="en-US" dirty="0"/>
          </a:p>
        </p:txBody>
      </p:sp>
    </p:spTree>
    <p:custDataLst>
      <p:tags r:id="rId1"/>
    </p:custDataLst>
    <p:extLst>
      <p:ext uri="{BB962C8B-B14F-4D97-AF65-F5344CB8AC3E}">
        <p14:creationId xmlns:p14="http://schemas.microsoft.com/office/powerpoint/2010/main" val="241874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5. User data script (optional)</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3849095"/>
            <a:ext cx="7510134" cy="2309661"/>
          </a:xfrm>
        </p:spPr>
        <p:txBody>
          <a:bodyPr/>
          <a:lstStyle/>
          <a:p>
            <a:r>
              <a:rPr lang="en-US" sz="2000" dirty="0"/>
              <a:t>Optionally specify a user data script at instance launch </a:t>
            </a:r>
          </a:p>
          <a:p>
            <a:r>
              <a:rPr lang="en-US" sz="2000" dirty="0"/>
              <a:t>Use </a:t>
            </a:r>
            <a:r>
              <a:rPr lang="en-US" sz="2000" b="1" dirty="0">
                <a:solidFill>
                  <a:schemeClr val="accent5"/>
                </a:solidFill>
              </a:rPr>
              <a:t>user data </a:t>
            </a:r>
            <a:r>
              <a:rPr lang="en-US" sz="2000" dirty="0"/>
              <a:t>scripts</a:t>
            </a:r>
            <a:r>
              <a:rPr lang="en-US" sz="2000" b="1" dirty="0">
                <a:solidFill>
                  <a:schemeClr val="accent5"/>
                </a:solidFill>
              </a:rPr>
              <a:t> </a:t>
            </a:r>
            <a:r>
              <a:rPr lang="en-US" sz="2000" dirty="0"/>
              <a:t>to customize the runtime environment of your instance</a:t>
            </a:r>
          </a:p>
          <a:p>
            <a:pPr lvl="1"/>
            <a:r>
              <a:rPr lang="en-US" sz="1800" dirty="0">
                <a:solidFill>
                  <a:schemeClr val="accent6"/>
                </a:solidFill>
              </a:rPr>
              <a:t>Script runs the first time the instance starts</a:t>
            </a:r>
            <a:endParaRPr lang="en-US" sz="1600" dirty="0"/>
          </a:p>
          <a:p>
            <a:r>
              <a:rPr lang="en-US" sz="2000" dirty="0"/>
              <a:t>Can be used strategically</a:t>
            </a:r>
          </a:p>
          <a:p>
            <a:pPr lvl="1"/>
            <a:r>
              <a:rPr lang="en-US" sz="1800" dirty="0"/>
              <a:t>For example, reduce the number of custom AMIs that you build and maintain</a:t>
            </a:r>
          </a:p>
          <a:p>
            <a:pPr marL="457200" lvl="1" indent="0">
              <a:buNone/>
            </a:pPr>
            <a:endParaRPr lang="en-US" sz="1800" dirty="0"/>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8" name="Group 27" descr="daigram showing an AMI on the left, with an arrow point to a running instance. The arrow shows a user data script on top of it with three lines of code (code discussed in the notes below this slide).">
            <a:extLst>
              <a:ext uri="{FF2B5EF4-FFF2-40B4-BE49-F238E27FC236}">
                <a16:creationId xmlns:a16="http://schemas.microsoft.com/office/drawing/2014/main" id="{83924710-65D2-8D4D-A75F-CFB2A561836F}"/>
              </a:ext>
            </a:extLst>
          </p:cNvPr>
          <p:cNvGrpSpPr/>
          <p:nvPr/>
        </p:nvGrpSpPr>
        <p:grpSpPr>
          <a:xfrm>
            <a:off x="4593438" y="1491621"/>
            <a:ext cx="6099091" cy="2106175"/>
            <a:chOff x="4547317" y="1443189"/>
            <a:chExt cx="6099091" cy="2106175"/>
          </a:xfrm>
        </p:grpSpPr>
        <p:cxnSp>
          <p:nvCxnSpPr>
            <p:cNvPr id="5" name="Straight Arrow Connector 4">
              <a:extLst>
                <a:ext uri="{FF2B5EF4-FFF2-40B4-BE49-F238E27FC236}">
                  <a16:creationId xmlns:a16="http://schemas.microsoft.com/office/drawing/2014/main" id="{7CFA2A0A-6DAB-3D48-96C0-18EA633610B6}"/>
                </a:ext>
              </a:extLst>
            </p:cNvPr>
            <p:cNvCxnSpPr>
              <a:cxnSpLocks/>
            </p:cNvCxnSpPr>
            <p:nvPr/>
          </p:nvCxnSpPr>
          <p:spPr>
            <a:xfrm flipV="1">
              <a:off x="5646970" y="2393518"/>
              <a:ext cx="3660924" cy="358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36C2FA-C4DB-5844-B150-219C79B96997}"/>
                </a:ext>
              </a:extLst>
            </p:cNvPr>
            <p:cNvSpPr txBox="1"/>
            <p:nvPr/>
          </p:nvSpPr>
          <p:spPr>
            <a:xfrm>
              <a:off x="4547317" y="2892927"/>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24" name="TextBox 23">
              <a:extLst>
                <a:ext uri="{FF2B5EF4-FFF2-40B4-BE49-F238E27FC236}">
                  <a16:creationId xmlns:a16="http://schemas.microsoft.com/office/drawing/2014/main" id="{D56F5C00-4102-DA47-81E6-825B32C6ACA1}"/>
                </a:ext>
              </a:extLst>
            </p:cNvPr>
            <p:cNvSpPr txBox="1"/>
            <p:nvPr/>
          </p:nvSpPr>
          <p:spPr>
            <a:xfrm>
              <a:off x="8914201" y="2841478"/>
              <a:ext cx="1732207"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Running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20" name="Rectangle 19">
              <a:extLst>
                <a:ext uri="{FF2B5EF4-FFF2-40B4-BE49-F238E27FC236}">
                  <a16:creationId xmlns:a16="http://schemas.microsoft.com/office/drawing/2014/main" id="{DA350BEB-22F6-6C4A-AC8E-8A2160DF44E9}"/>
                </a:ext>
              </a:extLst>
            </p:cNvPr>
            <p:cNvSpPr/>
            <p:nvPr/>
          </p:nvSpPr>
          <p:spPr>
            <a:xfrm>
              <a:off x="5948320" y="1855014"/>
              <a:ext cx="2920568" cy="1402165"/>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TextBox 20">
              <a:extLst>
                <a:ext uri="{FF2B5EF4-FFF2-40B4-BE49-F238E27FC236}">
                  <a16:creationId xmlns:a16="http://schemas.microsoft.com/office/drawing/2014/main" id="{65DEB42B-78C8-5A40-B224-42AF44F844F5}"/>
                </a:ext>
              </a:extLst>
            </p:cNvPr>
            <p:cNvSpPr txBox="1"/>
            <p:nvPr/>
          </p:nvSpPr>
          <p:spPr>
            <a:xfrm>
              <a:off x="6641138" y="1443189"/>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 data</a:t>
              </a:r>
            </a:p>
          </p:txBody>
        </p:sp>
        <p:sp>
          <p:nvSpPr>
            <p:cNvPr id="22" name="Rectangle 21">
              <a:extLst>
                <a:ext uri="{FF2B5EF4-FFF2-40B4-BE49-F238E27FC236}">
                  <a16:creationId xmlns:a16="http://schemas.microsoft.com/office/drawing/2014/main" id="{02DACCA5-FEE5-9D4C-A485-D17CBCA823E0}"/>
                </a:ext>
              </a:extLst>
            </p:cNvPr>
            <p:cNvSpPr/>
            <p:nvPr/>
          </p:nvSpPr>
          <p:spPr>
            <a:xfrm>
              <a:off x="6127833" y="1913362"/>
              <a:ext cx="2600309" cy="1159933"/>
            </a:xfrm>
            <a:prstGeom prst="rect">
              <a:avLst/>
            </a:prstGeom>
          </p:spPr>
          <p:txBody>
            <a:bodyPr wrap="square">
              <a:spAutoFit/>
            </a:bodyPr>
            <a:lstStyle/>
            <a:p>
              <a:pPr>
                <a:lnSpc>
                  <a:spcPct val="150000"/>
                </a:lnSpc>
              </a:pPr>
              <a:r>
                <a:rPr lang="en-US" sz="1600" dirty="0">
                  <a:latin typeface="Lucida Console" panose="020B0609040504020204" pitchFamily="49" charset="0"/>
                  <a:cs typeface="Courier New" panose="02070309020205020404" pitchFamily="49" charset="0"/>
                </a:rPr>
                <a:t>#!/bin/bash</a:t>
              </a:r>
            </a:p>
            <a:p>
              <a:pPr>
                <a:lnSpc>
                  <a:spcPct val="150000"/>
                </a:lnSpc>
              </a:pPr>
              <a:r>
                <a:rPr lang="en-US" sz="1600" dirty="0">
                  <a:latin typeface="Lucida Console" panose="020B0609040504020204" pitchFamily="49" charset="0"/>
                  <a:cs typeface="Courier New" panose="02070309020205020404" pitchFamily="49" charset="0"/>
                </a:rPr>
                <a:t>yum update –y</a:t>
              </a:r>
            </a:p>
            <a:p>
              <a:pPr>
                <a:lnSpc>
                  <a:spcPct val="150000"/>
                </a:lnSpc>
              </a:pPr>
              <a:r>
                <a:rPr lang="en-US" sz="1600" dirty="0">
                  <a:latin typeface="Lucida Console" panose="020B0609040504020204" pitchFamily="49" charset="0"/>
                  <a:cs typeface="Courier New" panose="02070309020205020404" pitchFamily="49" charset="0"/>
                </a:rPr>
                <a:t>yum install -y wget</a:t>
              </a:r>
            </a:p>
          </p:txBody>
        </p:sp>
        <p:pic>
          <p:nvPicPr>
            <p:cNvPr id="25" name="Graphic 24">
              <a:extLst>
                <a:ext uri="{FF2B5EF4-FFF2-40B4-BE49-F238E27FC236}">
                  <a16:creationId xmlns:a16="http://schemas.microsoft.com/office/drawing/2014/main" id="{F6F4CFBE-6043-774D-A7FD-97F357C81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4732" y="2008229"/>
              <a:ext cx="842238" cy="842238"/>
            </a:xfrm>
            <a:prstGeom prst="rect">
              <a:avLst/>
            </a:prstGeom>
          </p:spPr>
        </p:pic>
        <p:pic>
          <p:nvPicPr>
            <p:cNvPr id="26" name="Graphic 25">
              <a:extLst>
                <a:ext uri="{FF2B5EF4-FFF2-40B4-BE49-F238E27FC236}">
                  <a16:creationId xmlns:a16="http://schemas.microsoft.com/office/drawing/2014/main" id="{67A70AD0-1CED-F749-8727-5BC28B2B2C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07894" y="1967853"/>
              <a:ext cx="851329" cy="851329"/>
            </a:xfrm>
            <a:prstGeom prst="rect">
              <a:avLst/>
            </a:prstGeom>
          </p:spPr>
        </p:pic>
      </p:grpSp>
      <p:sp>
        <p:nvSpPr>
          <p:cNvPr id="29" name="Content Placeholder 8">
            <a:extLst>
              <a:ext uri="{FF2B5EF4-FFF2-40B4-BE49-F238E27FC236}">
                <a16:creationId xmlns:a16="http://schemas.microsoft.com/office/drawing/2014/main" id="{A9A63986-A567-A74D-96CD-227FBA564A9E}"/>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solidFill>
                  <a:schemeClr val="accent6"/>
                </a:solidFill>
              </a:rPr>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24286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6. Specify storage</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21</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767748" cy="4648788"/>
          </a:xfrm>
        </p:spPr>
        <p:txBody>
          <a:bodyPr/>
          <a:lstStyle/>
          <a:p>
            <a:pPr marL="287338" indent="-268288"/>
            <a:r>
              <a:rPr lang="en-US" sz="2400" dirty="0"/>
              <a:t>Configure the </a:t>
            </a:r>
            <a:r>
              <a:rPr lang="en-US" sz="2400" dirty="0">
                <a:solidFill>
                  <a:schemeClr val="accent6"/>
                </a:solidFill>
              </a:rPr>
              <a:t>root volume</a:t>
            </a:r>
          </a:p>
          <a:p>
            <a:pPr marL="744538" lvl="1" indent="-268288"/>
            <a:r>
              <a:rPr lang="en-US" sz="2000" dirty="0"/>
              <a:t> Where the guest operating system is installed</a:t>
            </a:r>
          </a:p>
          <a:p>
            <a:pPr marL="287338" indent="-268288"/>
            <a:r>
              <a:rPr lang="en-US" sz="2400" dirty="0"/>
              <a:t>Attach </a:t>
            </a:r>
            <a:r>
              <a:rPr lang="en-US" sz="2400" dirty="0">
                <a:solidFill>
                  <a:schemeClr val="accent6"/>
                </a:solidFill>
              </a:rPr>
              <a:t>additional storage volumes</a:t>
            </a:r>
            <a:r>
              <a:rPr lang="en-US" sz="2400" dirty="0"/>
              <a:t> (optional)</a:t>
            </a:r>
          </a:p>
          <a:p>
            <a:pPr marL="744538" lvl="1" indent="-268288"/>
            <a:r>
              <a:rPr lang="en-US" sz="2000" dirty="0"/>
              <a:t>AMI might already include more than one volume</a:t>
            </a:r>
          </a:p>
          <a:p>
            <a:pPr marL="287338" indent="-268288"/>
            <a:r>
              <a:rPr lang="en-US" sz="2400" dirty="0"/>
              <a:t>For each volume, specify:</a:t>
            </a:r>
          </a:p>
          <a:p>
            <a:pPr marL="744538" lvl="1" indent="-268288"/>
            <a:r>
              <a:rPr lang="en-US" sz="2000" dirty="0"/>
              <a:t>The </a:t>
            </a:r>
            <a:r>
              <a:rPr lang="en-US" sz="2000" b="1" dirty="0">
                <a:solidFill>
                  <a:schemeClr val="accent5"/>
                </a:solidFill>
              </a:rPr>
              <a:t>size</a:t>
            </a:r>
            <a:r>
              <a:rPr lang="en-US" sz="2000" dirty="0"/>
              <a:t> of the disk (in GB)</a:t>
            </a:r>
          </a:p>
          <a:p>
            <a:pPr marL="744538" lvl="1" indent="-268288"/>
            <a:r>
              <a:rPr lang="en-US" sz="2000" dirty="0"/>
              <a:t>The </a:t>
            </a:r>
            <a:r>
              <a:rPr lang="en-US" sz="2000" b="1" dirty="0">
                <a:solidFill>
                  <a:schemeClr val="accent5"/>
                </a:solidFill>
              </a:rPr>
              <a:t>volume type</a:t>
            </a:r>
          </a:p>
          <a:p>
            <a:pPr marL="1201738" lvl="2" indent="-268288"/>
            <a:r>
              <a:rPr lang="en-US" sz="1800" dirty="0"/>
              <a:t>Different types of solid state drives (SSDs) and hard disk drives (HDDs) are available</a:t>
            </a:r>
          </a:p>
          <a:p>
            <a:pPr marL="744538" lvl="1" indent="-268288"/>
            <a:r>
              <a:rPr lang="en-US" sz="2000" dirty="0"/>
              <a:t>If the volume will be deleted when the instance is terminated</a:t>
            </a:r>
          </a:p>
          <a:p>
            <a:pPr marL="744538" lvl="1" indent="-268288"/>
            <a:r>
              <a:rPr lang="en-US" sz="2000" dirty="0"/>
              <a:t>If </a:t>
            </a:r>
            <a:r>
              <a:rPr lang="en-US" sz="2000" b="1" dirty="0">
                <a:solidFill>
                  <a:schemeClr val="accent5"/>
                </a:solidFill>
              </a:rPr>
              <a:t>encryption</a:t>
            </a:r>
            <a:r>
              <a:rPr lang="en-US" sz="2000" dirty="0"/>
              <a:t> should be used</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16" name="Graphic 15">
            <a:extLst>
              <a:ext uri="{FF2B5EF4-FFF2-40B4-BE49-F238E27FC236}">
                <a16:creationId xmlns:a16="http://schemas.microsoft.com/office/drawing/2014/main" id="{37277187-0CBC-3647-A0AB-8E468DECC8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9668" y="1524228"/>
            <a:ext cx="914400" cy="914400"/>
          </a:xfrm>
          <a:prstGeom prst="rect">
            <a:avLst/>
          </a:prstGeom>
        </p:spPr>
      </p:pic>
      <p:pic>
        <p:nvPicPr>
          <p:cNvPr id="17" name="Graphic 16">
            <a:extLst>
              <a:ext uri="{FF2B5EF4-FFF2-40B4-BE49-F238E27FC236}">
                <a16:creationId xmlns:a16="http://schemas.microsoft.com/office/drawing/2014/main" id="{FCE0DB5B-3CBC-FB4B-B0A8-3607409136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3348" y="2700248"/>
            <a:ext cx="807039" cy="807039"/>
          </a:xfrm>
          <a:prstGeom prst="rect">
            <a:avLst/>
          </a:prstGeom>
        </p:spPr>
      </p:pic>
      <p:sp>
        <p:nvSpPr>
          <p:cNvPr id="20" name="Content Placeholder 8">
            <a:extLst>
              <a:ext uri="{FF2B5EF4-FFF2-40B4-BE49-F238E27FC236}">
                <a16:creationId xmlns:a16="http://schemas.microsoft.com/office/drawing/2014/main" id="{52E825D5-0043-8F4A-B6CC-635D30D85B49}"/>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solidFill>
                  <a:schemeClr val="accent6"/>
                </a:solidFill>
              </a:rPr>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254987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90F2-CAB3-DC42-A9E1-3388BB0E2AFA}"/>
              </a:ext>
            </a:extLst>
          </p:cNvPr>
          <p:cNvSpPr>
            <a:spLocks noGrp="1"/>
          </p:cNvSpPr>
          <p:nvPr>
            <p:ph type="title"/>
          </p:nvPr>
        </p:nvSpPr>
        <p:spPr/>
        <p:txBody>
          <a:bodyPr/>
          <a:lstStyle/>
          <a:p>
            <a:r>
              <a:rPr lang="en-US" dirty="0"/>
              <a:t>Amazon EC2 storage options</a:t>
            </a:r>
          </a:p>
        </p:txBody>
      </p:sp>
      <p:sp>
        <p:nvSpPr>
          <p:cNvPr id="12" name="Content Placeholder 11">
            <a:extLst>
              <a:ext uri="{FF2B5EF4-FFF2-40B4-BE49-F238E27FC236}">
                <a16:creationId xmlns:a16="http://schemas.microsoft.com/office/drawing/2014/main" id="{E6B637D2-1856-B04F-89E5-B08E36BF3D36}"/>
              </a:ext>
            </a:extLst>
          </p:cNvPr>
          <p:cNvSpPr>
            <a:spLocks noGrp="1"/>
          </p:cNvSpPr>
          <p:nvPr>
            <p:ph idx="1"/>
          </p:nvPr>
        </p:nvSpPr>
        <p:spPr>
          <a:xfrm>
            <a:off x="419100" y="1528175"/>
            <a:ext cx="8482853" cy="4648788"/>
          </a:xfrm>
        </p:spPr>
        <p:txBody>
          <a:bodyPr/>
          <a:lstStyle/>
          <a:p>
            <a:r>
              <a:rPr lang="en-US" sz="2400" b="1" dirty="0">
                <a:solidFill>
                  <a:schemeClr val="accent5"/>
                </a:solidFill>
              </a:rPr>
              <a:t>Amazon Elastic Block Store (Amazon EBS) – </a:t>
            </a:r>
          </a:p>
          <a:p>
            <a:pPr lvl="1"/>
            <a:r>
              <a:rPr lang="en-US" sz="2000" dirty="0">
                <a:solidFill>
                  <a:schemeClr val="accent6"/>
                </a:solidFill>
              </a:rPr>
              <a:t>Durable</a:t>
            </a:r>
            <a:r>
              <a:rPr lang="en-US" sz="2000" dirty="0"/>
              <a:t>, block-level storage volumes.</a:t>
            </a:r>
          </a:p>
          <a:p>
            <a:pPr lvl="1"/>
            <a:r>
              <a:rPr lang="en-US" sz="2000" dirty="0"/>
              <a:t>You can stop the instance and start it again, and the data will still be there.</a:t>
            </a:r>
          </a:p>
          <a:p>
            <a:r>
              <a:rPr lang="en-US" sz="2400" b="1" dirty="0">
                <a:solidFill>
                  <a:schemeClr val="accent5"/>
                </a:solidFill>
              </a:rPr>
              <a:t>Amazon EC2 Instance Store – </a:t>
            </a:r>
          </a:p>
          <a:p>
            <a:pPr lvl="1"/>
            <a:r>
              <a:rPr lang="en-US" sz="2000" dirty="0">
                <a:solidFill>
                  <a:schemeClr val="accent6"/>
                </a:solidFill>
              </a:rPr>
              <a:t>Ephemeral</a:t>
            </a:r>
            <a:r>
              <a:rPr lang="en-US" sz="2000" dirty="0"/>
              <a:t> storage is provided on disks that are attached to the host computer where the EC2 instance is running.</a:t>
            </a:r>
          </a:p>
          <a:p>
            <a:pPr lvl="1"/>
            <a:r>
              <a:rPr lang="en-US" sz="2000" dirty="0">
                <a:solidFill>
                  <a:schemeClr val="accent6"/>
                </a:solidFill>
              </a:rPr>
              <a:t>If the instance stops, data stored here is deleted.</a:t>
            </a:r>
          </a:p>
          <a:p>
            <a:r>
              <a:rPr lang="en-US" sz="2400" dirty="0"/>
              <a:t>Other options for storage (not for the root volume) – </a:t>
            </a:r>
          </a:p>
          <a:p>
            <a:pPr lvl="1"/>
            <a:r>
              <a:rPr lang="en-US" sz="2000" dirty="0"/>
              <a:t>Mount an </a:t>
            </a:r>
            <a:r>
              <a:rPr lang="en-US" sz="2000" b="1" dirty="0">
                <a:solidFill>
                  <a:schemeClr val="accent5"/>
                </a:solidFill>
              </a:rPr>
              <a:t>Amazon Elastic File System (Amazon EFS) </a:t>
            </a:r>
            <a:r>
              <a:rPr lang="en-US" sz="2000" dirty="0"/>
              <a:t>file system.</a:t>
            </a:r>
          </a:p>
          <a:p>
            <a:pPr lvl="1"/>
            <a:r>
              <a:rPr lang="en-US" sz="2000" dirty="0"/>
              <a:t>Connect to </a:t>
            </a:r>
            <a:r>
              <a:rPr lang="en-US" sz="2000" b="1" dirty="0">
                <a:solidFill>
                  <a:schemeClr val="accent5"/>
                </a:solidFill>
              </a:rPr>
              <a:t>Amazon Simple Storage Service (Amazon S3)</a:t>
            </a:r>
            <a:r>
              <a:rPr lang="en-US" sz="2000" dirty="0"/>
              <a:t>.</a:t>
            </a:r>
            <a:r>
              <a:rPr lang="en-US" sz="2000" b="1" dirty="0">
                <a:solidFill>
                  <a:schemeClr val="accent5"/>
                </a:solidFill>
              </a:rPr>
              <a:t> </a:t>
            </a:r>
          </a:p>
        </p:txBody>
      </p:sp>
      <p:sp>
        <p:nvSpPr>
          <p:cNvPr id="4" name="Slide Number Placeholder 3">
            <a:extLst>
              <a:ext uri="{FF2B5EF4-FFF2-40B4-BE49-F238E27FC236}">
                <a16:creationId xmlns:a16="http://schemas.microsoft.com/office/drawing/2014/main" id="{AF648993-4880-6148-880D-2AE1FFA1A63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22</a:t>
            </a:fld>
            <a:endParaRPr lang="en-US" dirty="0"/>
          </a:p>
        </p:txBody>
      </p:sp>
      <p:sp>
        <p:nvSpPr>
          <p:cNvPr id="6" name="Footer Placeholder 5">
            <a:extLst>
              <a:ext uri="{FF2B5EF4-FFF2-40B4-BE49-F238E27FC236}">
                <a16:creationId xmlns:a16="http://schemas.microsoft.com/office/drawing/2014/main" id="{F9353EEE-5C74-0047-94FB-08D4F1D2BB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716333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C8C114-ECD1-8C41-9770-E099B38577DC}"/>
              </a:ext>
            </a:extLst>
          </p:cNvPr>
          <p:cNvSpPr>
            <a:spLocks noGrp="1"/>
          </p:cNvSpPr>
          <p:nvPr>
            <p:ph type="title"/>
          </p:nvPr>
        </p:nvSpPr>
        <p:spPr/>
        <p:txBody>
          <a:bodyPr/>
          <a:lstStyle/>
          <a:p>
            <a:r>
              <a:rPr lang="en-US" dirty="0"/>
              <a:t>Example storage options</a:t>
            </a:r>
          </a:p>
        </p:txBody>
      </p:sp>
      <p:sp>
        <p:nvSpPr>
          <p:cNvPr id="50" name="Content Placeholder 49">
            <a:extLst>
              <a:ext uri="{FF2B5EF4-FFF2-40B4-BE49-F238E27FC236}">
                <a16:creationId xmlns:a16="http://schemas.microsoft.com/office/drawing/2014/main" id="{F48E2713-88E9-AA43-99F3-73BB63424EAE}"/>
              </a:ext>
            </a:extLst>
          </p:cNvPr>
          <p:cNvSpPr>
            <a:spLocks noGrp="1"/>
          </p:cNvSpPr>
          <p:nvPr>
            <p:ph idx="1"/>
          </p:nvPr>
        </p:nvSpPr>
        <p:spPr>
          <a:xfrm>
            <a:off x="419100" y="1528175"/>
            <a:ext cx="4123989" cy="4375084"/>
          </a:xfrm>
        </p:spPr>
        <p:txBody>
          <a:bodyPr/>
          <a:lstStyle/>
          <a:p>
            <a:r>
              <a:rPr lang="en-US" sz="2400" b="1" dirty="0">
                <a:solidFill>
                  <a:schemeClr val="accent5"/>
                </a:solidFill>
              </a:rPr>
              <a:t>Instance 1</a:t>
            </a:r>
            <a:r>
              <a:rPr lang="en-US" sz="2400" dirty="0"/>
              <a:t> characteristics – </a:t>
            </a:r>
          </a:p>
          <a:p>
            <a:pPr lvl="1"/>
            <a:r>
              <a:rPr lang="en-US" sz="1800" dirty="0"/>
              <a:t>It has an </a:t>
            </a:r>
            <a:r>
              <a:rPr lang="en-US" sz="1800" b="1" dirty="0"/>
              <a:t>Amazon EBS</a:t>
            </a:r>
            <a:r>
              <a:rPr lang="en-US" sz="1800" dirty="0"/>
              <a:t> </a:t>
            </a:r>
            <a:r>
              <a:rPr lang="en-US" sz="1800" i="1" dirty="0"/>
              <a:t>root volume</a:t>
            </a:r>
            <a:r>
              <a:rPr lang="en-US" sz="1800" dirty="0"/>
              <a:t> type for the operating system.</a:t>
            </a:r>
          </a:p>
          <a:p>
            <a:pPr lvl="1"/>
            <a:r>
              <a:rPr lang="en-US" sz="1800" dirty="0">
                <a:solidFill>
                  <a:schemeClr val="accent6"/>
                </a:solidFill>
              </a:rPr>
              <a:t>What will happen if the instance is stopped and then started again?</a:t>
            </a:r>
          </a:p>
          <a:p>
            <a:pPr marL="457200" lvl="1" indent="0">
              <a:buNone/>
            </a:pPr>
            <a:endParaRPr lang="en-US" sz="1800" dirty="0"/>
          </a:p>
          <a:p>
            <a:r>
              <a:rPr lang="en-US" sz="2400" b="1" dirty="0">
                <a:solidFill>
                  <a:schemeClr val="accent5"/>
                </a:solidFill>
              </a:rPr>
              <a:t>Instance 2</a:t>
            </a:r>
            <a:r>
              <a:rPr lang="en-US" sz="2400" dirty="0"/>
              <a:t> characteristics – </a:t>
            </a:r>
          </a:p>
          <a:p>
            <a:pPr lvl="1"/>
            <a:r>
              <a:rPr lang="en-US" sz="1800" dirty="0"/>
              <a:t>It has an </a:t>
            </a:r>
            <a:r>
              <a:rPr lang="en-US" sz="1800" b="1" dirty="0"/>
              <a:t>Instance Store</a:t>
            </a:r>
            <a:r>
              <a:rPr lang="en-US" sz="1800" dirty="0"/>
              <a:t> </a:t>
            </a:r>
            <a:r>
              <a:rPr lang="en-US" sz="1800" i="1" dirty="0"/>
              <a:t>root volume</a:t>
            </a:r>
            <a:r>
              <a:rPr lang="en-US" sz="1800" dirty="0"/>
              <a:t> type for the operating system.</a:t>
            </a:r>
          </a:p>
          <a:p>
            <a:pPr lvl="1"/>
            <a:r>
              <a:rPr lang="en-US" sz="1800" dirty="0">
                <a:solidFill>
                  <a:schemeClr val="accent6"/>
                </a:solidFill>
              </a:rPr>
              <a:t>What will happen if the instance stops (because of user error or a system malfunction)?</a:t>
            </a:r>
          </a:p>
          <a:p>
            <a:pPr lvl="1"/>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600" dirty="0">
              <a:solidFill>
                <a:schemeClr val="accent6"/>
              </a:solidFill>
            </a:endParaRPr>
          </a:p>
          <a:p>
            <a:pPr lvl="1"/>
            <a:endParaRPr lang="en-US" sz="1800" dirty="0"/>
          </a:p>
        </p:txBody>
      </p:sp>
      <p:sp>
        <p:nvSpPr>
          <p:cNvPr id="4" name="Slide Number Placeholder 3">
            <a:extLst>
              <a:ext uri="{FF2B5EF4-FFF2-40B4-BE49-F238E27FC236}">
                <a16:creationId xmlns:a16="http://schemas.microsoft.com/office/drawing/2014/main" id="{4D9885F5-4B4F-B347-B353-EF498C4B413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
        <p:nvSpPr>
          <p:cNvPr id="6" name="Footer Placeholder 5">
            <a:extLst>
              <a:ext uri="{FF2B5EF4-FFF2-40B4-BE49-F238E27FC236}">
                <a16:creationId xmlns:a16="http://schemas.microsoft.com/office/drawing/2014/main" id="{441B4785-0A41-E046-9C55-D9C305AF1A9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5" name="Group 4" descr="diagraming showing two EC2 instances and the storage types attached. Details of the diagram explained in notes below the slide."/>
          <p:cNvGrpSpPr/>
          <p:nvPr/>
        </p:nvGrpSpPr>
        <p:grpSpPr>
          <a:xfrm>
            <a:off x="4646089" y="1425628"/>
            <a:ext cx="7398740" cy="3913738"/>
            <a:chOff x="4646089" y="1030314"/>
            <a:chExt cx="7398740" cy="3913738"/>
          </a:xfrm>
        </p:grpSpPr>
        <p:pic>
          <p:nvPicPr>
            <p:cNvPr id="8" name="Graphic 7">
              <a:extLst>
                <a:ext uri="{FF2B5EF4-FFF2-40B4-BE49-F238E27FC236}">
                  <a16:creationId xmlns:a16="http://schemas.microsoft.com/office/drawing/2014/main" id="{9C348E62-6AEE-BE41-9116-AEE94C646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2076183"/>
              <a:ext cx="672352" cy="672352"/>
            </a:xfrm>
            <a:prstGeom prst="rect">
              <a:avLst/>
            </a:prstGeom>
          </p:spPr>
        </p:pic>
        <p:sp>
          <p:nvSpPr>
            <p:cNvPr id="9" name="TextBox 8">
              <a:extLst>
                <a:ext uri="{FF2B5EF4-FFF2-40B4-BE49-F238E27FC236}">
                  <a16:creationId xmlns:a16="http://schemas.microsoft.com/office/drawing/2014/main" id="{17E402FB-9089-074A-B6F2-686A75A5D42F}"/>
                </a:ext>
              </a:extLst>
            </p:cNvPr>
            <p:cNvSpPr txBox="1"/>
            <p:nvPr/>
          </p:nvSpPr>
          <p:spPr>
            <a:xfrm>
              <a:off x="7945939" y="2739869"/>
              <a:ext cx="1513305" cy="338554"/>
            </a:xfrm>
            <a:prstGeom prst="rect">
              <a:avLst/>
            </a:prstGeom>
            <a:noFill/>
          </p:spPr>
          <p:txBody>
            <a:bodyPr wrap="square" rtlCol="0">
              <a:spAutoFit/>
            </a:bodyPr>
            <a:lstStyle/>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Instance 1</a:t>
              </a:r>
            </a:p>
          </p:txBody>
        </p:sp>
        <p:sp>
          <p:nvSpPr>
            <p:cNvPr id="10" name="Rectangle 9">
              <a:extLst>
                <a:ext uri="{FF2B5EF4-FFF2-40B4-BE49-F238E27FC236}">
                  <a16:creationId xmlns:a16="http://schemas.microsoft.com/office/drawing/2014/main" id="{15B286F4-BAF3-AA47-B9F1-DFDD896CA257}"/>
                </a:ext>
              </a:extLst>
            </p:cNvPr>
            <p:cNvSpPr/>
            <p:nvPr/>
          </p:nvSpPr>
          <p:spPr>
            <a:xfrm>
              <a:off x="8130432" y="1035422"/>
              <a:ext cx="3914397" cy="390863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Host computer</a:t>
              </a:r>
              <a:endParaRPr lang="en-US" sz="1200" dirty="0">
                <a:solidFill>
                  <a:srgbClr val="5A6B86"/>
                </a:solidFill>
              </a:endParaRPr>
            </a:p>
          </p:txBody>
        </p:sp>
        <p:pic>
          <p:nvPicPr>
            <p:cNvPr id="11" name="Graphic 10">
              <a:extLst>
                <a:ext uri="{FF2B5EF4-FFF2-40B4-BE49-F238E27FC236}">
                  <a16:creationId xmlns:a16="http://schemas.microsoft.com/office/drawing/2014/main" id="{C8BE35CD-AFC5-EE40-9192-10B767F5ED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0432" y="1030314"/>
              <a:ext cx="330200" cy="330200"/>
            </a:xfrm>
            <a:prstGeom prst="rect">
              <a:avLst/>
            </a:prstGeom>
          </p:spPr>
        </p:pic>
        <p:pic>
          <p:nvPicPr>
            <p:cNvPr id="12" name="Graphic 11">
              <a:extLst>
                <a:ext uri="{FF2B5EF4-FFF2-40B4-BE49-F238E27FC236}">
                  <a16:creationId xmlns:a16="http://schemas.microsoft.com/office/drawing/2014/main" id="{79E2D665-67E7-5F4C-8EEB-C38EFC715C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7381" y="3607824"/>
              <a:ext cx="469900" cy="469900"/>
            </a:xfrm>
            <a:prstGeom prst="rect">
              <a:avLst/>
            </a:prstGeom>
          </p:spPr>
        </p:pic>
        <p:sp>
          <p:nvSpPr>
            <p:cNvPr id="13" name="TextBox 12">
              <a:extLst>
                <a:ext uri="{FF2B5EF4-FFF2-40B4-BE49-F238E27FC236}">
                  <a16:creationId xmlns:a16="http://schemas.microsoft.com/office/drawing/2014/main" id="{6CB884AC-F1C4-3444-9581-3F767E76AC58}"/>
                </a:ext>
              </a:extLst>
            </p:cNvPr>
            <p:cNvSpPr txBox="1"/>
            <p:nvPr/>
          </p:nvSpPr>
          <p:spPr>
            <a:xfrm>
              <a:off x="10325678" y="4090410"/>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 volume 2</a:t>
              </a:r>
            </a:p>
          </p:txBody>
        </p:sp>
        <p:pic>
          <p:nvPicPr>
            <p:cNvPr id="14" name="Graphic 13">
              <a:extLst>
                <a:ext uri="{FF2B5EF4-FFF2-40B4-BE49-F238E27FC236}">
                  <a16:creationId xmlns:a16="http://schemas.microsoft.com/office/drawing/2014/main" id="{546D10E0-AA14-294B-8355-A32076F31C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6665" y="2181259"/>
              <a:ext cx="469900" cy="469900"/>
            </a:xfrm>
            <a:prstGeom prst="rect">
              <a:avLst/>
            </a:prstGeom>
          </p:spPr>
        </p:pic>
        <p:sp>
          <p:nvSpPr>
            <p:cNvPr id="15" name="TextBox 14">
              <a:extLst>
                <a:ext uri="{FF2B5EF4-FFF2-40B4-BE49-F238E27FC236}">
                  <a16:creationId xmlns:a16="http://schemas.microsoft.com/office/drawing/2014/main" id="{1043D273-7A6E-B643-AAFE-3595E8448B03}"/>
                </a:ext>
              </a:extLst>
            </p:cNvPr>
            <p:cNvSpPr txBox="1"/>
            <p:nvPr/>
          </p:nvSpPr>
          <p:spPr>
            <a:xfrm>
              <a:off x="10292433" y="2664817"/>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 1</a:t>
              </a:r>
            </a:p>
          </p:txBody>
        </p:sp>
        <p:pic>
          <p:nvPicPr>
            <p:cNvPr id="17" name="Graphic 16">
              <a:extLst>
                <a:ext uri="{FF2B5EF4-FFF2-40B4-BE49-F238E27FC236}">
                  <a16:creationId xmlns:a16="http://schemas.microsoft.com/office/drawing/2014/main" id="{74037D1E-3047-9142-923A-DA6DDC03A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3509582"/>
              <a:ext cx="672352" cy="672352"/>
            </a:xfrm>
            <a:prstGeom prst="rect">
              <a:avLst/>
            </a:prstGeom>
          </p:spPr>
        </p:pic>
        <p:sp>
          <p:nvSpPr>
            <p:cNvPr id="18" name="TextBox 17">
              <a:extLst>
                <a:ext uri="{FF2B5EF4-FFF2-40B4-BE49-F238E27FC236}">
                  <a16:creationId xmlns:a16="http://schemas.microsoft.com/office/drawing/2014/main" id="{8DE82A41-344E-EA41-927D-295035A6E6EA}"/>
                </a:ext>
              </a:extLst>
            </p:cNvPr>
            <p:cNvSpPr txBox="1"/>
            <p:nvPr/>
          </p:nvSpPr>
          <p:spPr>
            <a:xfrm>
              <a:off x="7957279" y="4178950"/>
              <a:ext cx="1513305" cy="338554"/>
            </a:xfrm>
            <a:prstGeom prst="rect">
              <a:avLst/>
            </a:prstGeom>
            <a:noFill/>
          </p:spPr>
          <p:txBody>
            <a:bodyPr wrap="square" rtlCol="0">
              <a:spAutoFit/>
            </a:bodyPr>
            <a:lstStyle/>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Instance 2</a:t>
              </a:r>
            </a:p>
          </p:txBody>
        </p:sp>
        <p:sp>
          <p:nvSpPr>
            <p:cNvPr id="19" name="TextBox 18">
              <a:extLst>
                <a:ext uri="{FF2B5EF4-FFF2-40B4-BE49-F238E27FC236}">
                  <a16:creationId xmlns:a16="http://schemas.microsoft.com/office/drawing/2014/main" id="{2CFAB646-0BB6-D548-898C-B7157A295B8C}"/>
                </a:ext>
              </a:extLst>
            </p:cNvPr>
            <p:cNvSpPr txBox="1"/>
            <p:nvPr/>
          </p:nvSpPr>
          <p:spPr>
            <a:xfrm>
              <a:off x="4749012" y="1181559"/>
              <a:ext cx="1985781" cy="830997"/>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Elastic Block Store (Amazon EBS)</a:t>
              </a:r>
            </a:p>
          </p:txBody>
        </p:sp>
        <p:pic>
          <p:nvPicPr>
            <p:cNvPr id="20" name="Graphic 19">
              <a:extLst>
                <a:ext uri="{FF2B5EF4-FFF2-40B4-BE49-F238E27FC236}">
                  <a16:creationId xmlns:a16="http://schemas.microsoft.com/office/drawing/2014/main" id="{8EACB74C-5697-CF46-BF8B-3C41D71B9D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6089" y="1168400"/>
              <a:ext cx="351800" cy="351800"/>
            </a:xfrm>
            <a:prstGeom prst="rect">
              <a:avLst/>
            </a:prstGeom>
          </p:spPr>
        </p:pic>
        <p:sp>
          <p:nvSpPr>
            <p:cNvPr id="21" name="TextBox 20">
              <a:extLst>
                <a:ext uri="{FF2B5EF4-FFF2-40B4-BE49-F238E27FC236}">
                  <a16:creationId xmlns:a16="http://schemas.microsoft.com/office/drawing/2014/main" id="{0EC1FC32-B8EB-A144-8FBE-66CF7F238C6B}"/>
                </a:ext>
              </a:extLst>
            </p:cNvPr>
            <p:cNvSpPr txBox="1"/>
            <p:nvPr/>
          </p:nvSpPr>
          <p:spPr>
            <a:xfrm>
              <a:off x="4874485" y="2713631"/>
              <a:ext cx="156924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20-GB volume</a:t>
              </a:r>
            </a:p>
          </p:txBody>
        </p:sp>
        <p:pic>
          <p:nvPicPr>
            <p:cNvPr id="22" name="Graphic 21">
              <a:extLst>
                <a:ext uri="{FF2B5EF4-FFF2-40B4-BE49-F238E27FC236}">
                  <a16:creationId xmlns:a16="http://schemas.microsoft.com/office/drawing/2014/main" id="{58157669-6C01-7741-AED5-109AB04335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9" y="2113872"/>
              <a:ext cx="584775" cy="584775"/>
            </a:xfrm>
            <a:prstGeom prst="rect">
              <a:avLst/>
            </a:prstGeom>
          </p:spPr>
        </p:pic>
        <p:sp>
          <p:nvSpPr>
            <p:cNvPr id="23" name="Rectangle 22">
              <a:extLst>
                <a:ext uri="{FF2B5EF4-FFF2-40B4-BE49-F238E27FC236}">
                  <a16:creationId xmlns:a16="http://schemas.microsoft.com/office/drawing/2014/main" id="{FF459F6B-E826-F740-904A-DCD2C1AAF024}"/>
                </a:ext>
              </a:extLst>
            </p:cNvPr>
            <p:cNvSpPr/>
            <p:nvPr/>
          </p:nvSpPr>
          <p:spPr>
            <a:xfrm>
              <a:off x="4646089" y="1168400"/>
              <a:ext cx="1985781" cy="29936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cxnSp>
          <p:nvCxnSpPr>
            <p:cNvPr id="25" name="Straight Arrow Connector 24">
              <a:extLst>
                <a:ext uri="{FF2B5EF4-FFF2-40B4-BE49-F238E27FC236}">
                  <a16:creationId xmlns:a16="http://schemas.microsoft.com/office/drawing/2014/main" id="{861C5961-50EF-4B47-A82F-BD137E38DE95}"/>
                </a:ext>
              </a:extLst>
            </p:cNvPr>
            <p:cNvCxnSpPr>
              <a:cxnSpLocks/>
              <a:stCxn id="22" idx="3"/>
              <a:endCxn id="8" idx="1"/>
            </p:cNvCxnSpPr>
            <p:nvPr/>
          </p:nvCxnSpPr>
          <p:spPr>
            <a:xfrm>
              <a:off x="5961054" y="2406260"/>
              <a:ext cx="2403899" cy="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35862D-EAED-6343-9121-CB1EE687AC36}"/>
                </a:ext>
              </a:extLst>
            </p:cNvPr>
            <p:cNvSpPr txBox="1"/>
            <p:nvPr/>
          </p:nvSpPr>
          <p:spPr>
            <a:xfrm>
              <a:off x="6552726" y="2127163"/>
              <a:ext cx="133562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27" name="TextBox 26">
              <a:extLst>
                <a:ext uri="{FF2B5EF4-FFF2-40B4-BE49-F238E27FC236}">
                  <a16:creationId xmlns:a16="http://schemas.microsoft.com/office/drawing/2014/main" id="{238D33CC-CE48-5447-844E-07565D418E86}"/>
                </a:ext>
              </a:extLst>
            </p:cNvPr>
            <p:cNvSpPr txBox="1"/>
            <p:nvPr/>
          </p:nvSpPr>
          <p:spPr>
            <a:xfrm>
              <a:off x="4834314" y="3792715"/>
              <a:ext cx="160402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500-GB volume</a:t>
              </a:r>
            </a:p>
          </p:txBody>
        </p:sp>
        <p:pic>
          <p:nvPicPr>
            <p:cNvPr id="28" name="Graphic 27">
              <a:extLst>
                <a:ext uri="{FF2B5EF4-FFF2-40B4-BE49-F238E27FC236}">
                  <a16:creationId xmlns:a16="http://schemas.microsoft.com/office/drawing/2014/main" id="{D233EE6A-D042-5942-8657-C5DBC12D23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8" y="3207940"/>
              <a:ext cx="584775" cy="584775"/>
            </a:xfrm>
            <a:prstGeom prst="rect">
              <a:avLst/>
            </a:prstGeom>
          </p:spPr>
        </p:pic>
        <p:cxnSp>
          <p:nvCxnSpPr>
            <p:cNvPr id="29" name="Straight Arrow Connector 28">
              <a:extLst>
                <a:ext uri="{FF2B5EF4-FFF2-40B4-BE49-F238E27FC236}">
                  <a16:creationId xmlns:a16="http://schemas.microsoft.com/office/drawing/2014/main" id="{CB1A6BFB-D990-244F-8CBB-6C5C03B0625F}"/>
                </a:ext>
              </a:extLst>
            </p:cNvPr>
            <p:cNvCxnSpPr>
              <a:cxnSpLocks/>
              <a:stCxn id="28" idx="3"/>
            </p:cNvCxnSpPr>
            <p:nvPr/>
          </p:nvCxnSpPr>
          <p:spPr>
            <a:xfrm flipV="1">
              <a:off x="5961053" y="2566073"/>
              <a:ext cx="2383412" cy="93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378740D-6539-844F-B3FB-C005B45E836B}"/>
                </a:ext>
              </a:extLst>
            </p:cNvPr>
            <p:cNvSpPr txBox="1"/>
            <p:nvPr/>
          </p:nvSpPr>
          <p:spPr>
            <a:xfrm>
              <a:off x="6599050" y="3072905"/>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33" name="TextBox 32">
              <a:extLst>
                <a:ext uri="{FF2B5EF4-FFF2-40B4-BE49-F238E27FC236}">
                  <a16:creationId xmlns:a16="http://schemas.microsoft.com/office/drawing/2014/main" id="{09FDE44F-761F-5844-92DD-60E47128B101}"/>
                </a:ext>
              </a:extLst>
            </p:cNvPr>
            <p:cNvSpPr txBox="1"/>
            <p:nvPr/>
          </p:nvSpPr>
          <p:spPr>
            <a:xfrm>
              <a:off x="9096997" y="3577264"/>
              <a:ext cx="1335622"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cxnSp>
          <p:nvCxnSpPr>
            <p:cNvPr id="34" name="Straight Arrow Connector 33">
              <a:extLst>
                <a:ext uri="{FF2B5EF4-FFF2-40B4-BE49-F238E27FC236}">
                  <a16:creationId xmlns:a16="http://schemas.microsoft.com/office/drawing/2014/main" id="{80E36115-D681-AE4F-84AB-D3ADC64C2943}"/>
                </a:ext>
              </a:extLst>
            </p:cNvPr>
            <p:cNvCxnSpPr>
              <a:cxnSpLocks/>
              <a:stCxn id="14" idx="1"/>
              <a:endCxn id="8" idx="3"/>
            </p:cNvCxnSpPr>
            <p:nvPr/>
          </p:nvCxnSpPr>
          <p:spPr>
            <a:xfrm flipH="1" flipV="1">
              <a:off x="9037305" y="2412359"/>
              <a:ext cx="1799360" cy="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AC4C157-3C3C-1643-BC44-AB58EE1B84A4}"/>
                </a:ext>
              </a:extLst>
            </p:cNvPr>
            <p:cNvCxnSpPr>
              <a:cxnSpLocks/>
              <a:stCxn id="12" idx="1"/>
              <a:endCxn id="17" idx="3"/>
            </p:cNvCxnSpPr>
            <p:nvPr/>
          </p:nvCxnSpPr>
          <p:spPr>
            <a:xfrm flipH="1">
              <a:off x="9037305" y="3842774"/>
              <a:ext cx="1810076" cy="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1D2A11A-F7A9-0D4D-980B-231A71BAEFFB}"/>
                </a:ext>
              </a:extLst>
            </p:cNvPr>
            <p:cNvSpPr/>
            <p:nvPr/>
          </p:nvSpPr>
          <p:spPr>
            <a:xfrm>
              <a:off x="10406971" y="2046788"/>
              <a:ext cx="1398767" cy="262069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41" name="TextBox 40">
              <a:extLst>
                <a:ext uri="{FF2B5EF4-FFF2-40B4-BE49-F238E27FC236}">
                  <a16:creationId xmlns:a16="http://schemas.microsoft.com/office/drawing/2014/main" id="{770CADC0-A8C4-E946-9558-E58D416FFF3C}"/>
                </a:ext>
              </a:extLst>
            </p:cNvPr>
            <p:cNvSpPr txBox="1"/>
            <p:nvPr/>
          </p:nvSpPr>
          <p:spPr>
            <a:xfrm>
              <a:off x="10325678" y="1684310"/>
              <a:ext cx="1513305"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Instance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Store</a:t>
              </a:r>
            </a:p>
          </p:txBody>
        </p:sp>
        <p:sp>
          <p:nvSpPr>
            <p:cNvPr id="49" name="TextBox 48">
              <a:extLst>
                <a:ext uri="{FF2B5EF4-FFF2-40B4-BE49-F238E27FC236}">
                  <a16:creationId xmlns:a16="http://schemas.microsoft.com/office/drawing/2014/main" id="{7D3CC9A0-B731-F548-BD54-E29CB085186E}"/>
                </a:ext>
              </a:extLst>
            </p:cNvPr>
            <p:cNvSpPr txBox="1"/>
            <p:nvPr/>
          </p:nvSpPr>
          <p:spPr>
            <a:xfrm>
              <a:off x="8955373" y="2147699"/>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grpSp>
    </p:spTree>
    <p:custDataLst>
      <p:tags r:id="rId1"/>
    </p:custDataLst>
    <p:extLst>
      <p:ext uri="{BB962C8B-B14F-4D97-AF65-F5344CB8AC3E}">
        <p14:creationId xmlns:p14="http://schemas.microsoft.com/office/powerpoint/2010/main" val="317544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7. Add tags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875780" cy="4648788"/>
          </a:xfrm>
        </p:spPr>
        <p:txBody>
          <a:bodyPr/>
          <a:lstStyle/>
          <a:p>
            <a:pPr marL="287338" indent="-268288"/>
            <a:r>
              <a:rPr lang="en-US" sz="2400" dirty="0"/>
              <a:t>A </a:t>
            </a:r>
            <a:r>
              <a:rPr lang="en-US" sz="2400" dirty="0">
                <a:solidFill>
                  <a:schemeClr val="accent6"/>
                </a:solidFill>
              </a:rPr>
              <a:t>tag</a:t>
            </a:r>
            <a:r>
              <a:rPr lang="en-US" sz="2400" dirty="0"/>
              <a:t> is a label that you can assign to an AWS resource. </a:t>
            </a:r>
          </a:p>
          <a:p>
            <a:pPr marL="744538" lvl="1" indent="-268288"/>
            <a:r>
              <a:rPr lang="en-US" sz="2000" dirty="0"/>
              <a:t>Consists of a </a:t>
            </a:r>
            <a:r>
              <a:rPr lang="en-US" sz="2000" i="1" dirty="0"/>
              <a:t>key</a:t>
            </a:r>
            <a:r>
              <a:rPr lang="en-US" sz="2000" dirty="0"/>
              <a:t> and an optional </a:t>
            </a:r>
            <a:r>
              <a:rPr lang="en-US" sz="2000" i="1" dirty="0"/>
              <a:t>value.</a:t>
            </a:r>
            <a:endParaRPr lang="en-US" sz="2000" dirty="0"/>
          </a:p>
          <a:p>
            <a:pPr marL="287338" indent="-268288"/>
            <a:r>
              <a:rPr lang="en-US" sz="2400" dirty="0"/>
              <a:t>Tagging is how you can attach </a:t>
            </a:r>
            <a:r>
              <a:rPr lang="en-US" sz="2400" b="1" dirty="0">
                <a:solidFill>
                  <a:schemeClr val="accent5"/>
                </a:solidFill>
              </a:rPr>
              <a:t>metadata</a:t>
            </a:r>
            <a:r>
              <a:rPr lang="en-US" sz="2400" dirty="0"/>
              <a:t> to an EC2 instance.</a:t>
            </a:r>
            <a:r>
              <a:rPr lang="en-US" dirty="0"/>
              <a:t> </a:t>
            </a:r>
          </a:p>
          <a:p>
            <a:pPr marL="287338" indent="-268288"/>
            <a:r>
              <a:rPr lang="en-US" sz="2400" dirty="0"/>
              <a:t>Potential benefits of tagging—Filtering, automation, cost allocation, and access control.</a:t>
            </a:r>
          </a:p>
          <a:p>
            <a:pPr marL="744538" lvl="1" indent="-268288"/>
            <a:endParaRPr lang="en-US" sz="1600" dirty="0"/>
          </a:p>
          <a:p>
            <a:pPr marL="19050" indent="0">
              <a:buNone/>
            </a:pPr>
            <a:r>
              <a:rPr lang="en-US" sz="2400" dirty="0"/>
              <a:t>Example: </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3" name="Picture 2" descr="screenshot of the tags UI in the EC2 console instance details view.">
            <a:extLst>
              <a:ext uri="{FF2B5EF4-FFF2-40B4-BE49-F238E27FC236}">
                <a16:creationId xmlns:a16="http://schemas.microsoft.com/office/drawing/2014/main" id="{7F4350A2-4105-5444-973D-04E8308F4346}"/>
              </a:ext>
            </a:extLst>
          </p:cNvPr>
          <p:cNvPicPr>
            <a:picLocks noChangeAspect="1"/>
          </p:cNvPicPr>
          <p:nvPr/>
        </p:nvPicPr>
        <p:blipFill>
          <a:blip r:embed="rId4"/>
          <a:stretch>
            <a:fillRect/>
          </a:stretch>
        </p:blipFill>
        <p:spPr>
          <a:xfrm>
            <a:off x="5364154" y="4394200"/>
            <a:ext cx="6065846" cy="1962150"/>
          </a:xfrm>
          <a:prstGeom prst="rect">
            <a:avLst/>
          </a:prstGeom>
          <a:ln>
            <a:solidFill>
              <a:schemeClr val="tx1"/>
            </a:solidFill>
          </a:ln>
        </p:spPr>
      </p:pic>
      <p:sp>
        <p:nvSpPr>
          <p:cNvPr id="13" name="Content Placeholder 8">
            <a:extLst>
              <a:ext uri="{FF2B5EF4-FFF2-40B4-BE49-F238E27FC236}">
                <a16:creationId xmlns:a16="http://schemas.microsoft.com/office/drawing/2014/main" id="{17D84353-0812-0848-94D7-2A46ADAAD287}"/>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solidFill>
                  <a:schemeClr val="accent6"/>
                </a:solidFill>
              </a:rPr>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402046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8. Security group settings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7155180" cy="4648788"/>
          </a:xfrm>
        </p:spPr>
        <p:txBody>
          <a:bodyPr/>
          <a:lstStyle/>
          <a:p>
            <a:pPr marL="287338" indent="-268288"/>
            <a:r>
              <a:rPr lang="en-US" sz="2400" dirty="0"/>
              <a:t>A </a:t>
            </a:r>
            <a:r>
              <a:rPr lang="en-US" sz="2400" dirty="0">
                <a:solidFill>
                  <a:schemeClr val="accent6"/>
                </a:solidFill>
              </a:rPr>
              <a:t>security group </a:t>
            </a:r>
            <a:r>
              <a:rPr lang="en-US" sz="2400" dirty="0"/>
              <a:t>is a</a:t>
            </a:r>
            <a:r>
              <a:rPr lang="en-US" sz="2400" b="1" dirty="0">
                <a:solidFill>
                  <a:schemeClr val="accent5"/>
                </a:solidFill>
              </a:rPr>
              <a:t> set of firewall rules</a:t>
            </a:r>
            <a:r>
              <a:rPr lang="en-US" sz="2400" dirty="0"/>
              <a:t> that control traffic to the instance. </a:t>
            </a:r>
          </a:p>
          <a:p>
            <a:pPr marL="744538" lvl="1" indent="-268288"/>
            <a:r>
              <a:rPr lang="en-US" sz="2000" dirty="0"/>
              <a:t>It exists </a:t>
            </a:r>
            <a:r>
              <a:rPr lang="en-US" sz="2000" i="1" dirty="0"/>
              <a:t>outside</a:t>
            </a:r>
            <a:r>
              <a:rPr lang="en-US" sz="2000" dirty="0"/>
              <a:t> of the instance's guest OS.</a:t>
            </a:r>
          </a:p>
          <a:p>
            <a:pPr marL="287338" indent="-268288"/>
            <a:r>
              <a:rPr lang="en-US" sz="2400" dirty="0"/>
              <a:t>Create </a:t>
            </a:r>
            <a:r>
              <a:rPr lang="en-US" sz="2400" b="1" dirty="0">
                <a:solidFill>
                  <a:schemeClr val="accent5"/>
                </a:solidFill>
              </a:rPr>
              <a:t>rules</a:t>
            </a:r>
            <a:r>
              <a:rPr lang="en-US" sz="2400" dirty="0"/>
              <a:t> that specify the </a:t>
            </a:r>
            <a:r>
              <a:rPr lang="en-US" sz="2400" b="1" dirty="0">
                <a:solidFill>
                  <a:schemeClr val="accent5"/>
                </a:solidFill>
              </a:rPr>
              <a:t>source</a:t>
            </a:r>
            <a:r>
              <a:rPr lang="en-US" sz="2400" dirty="0"/>
              <a:t> and which </a:t>
            </a:r>
            <a:r>
              <a:rPr lang="en-US" sz="2400" b="1" dirty="0">
                <a:solidFill>
                  <a:schemeClr val="accent5"/>
                </a:solidFill>
              </a:rPr>
              <a:t>ports</a:t>
            </a:r>
            <a:r>
              <a:rPr lang="en-US" sz="2400" dirty="0"/>
              <a:t> that network communications can use.</a:t>
            </a:r>
          </a:p>
          <a:p>
            <a:pPr marL="744538" lvl="1" indent="-268288"/>
            <a:r>
              <a:rPr lang="en-US" sz="2000" dirty="0"/>
              <a:t>Specify the </a:t>
            </a:r>
            <a:r>
              <a:rPr lang="en-US" sz="2000" b="1" dirty="0">
                <a:solidFill>
                  <a:schemeClr val="accent5"/>
                </a:solidFill>
              </a:rPr>
              <a:t>port</a:t>
            </a:r>
            <a:r>
              <a:rPr lang="en-US" sz="2000" dirty="0"/>
              <a:t> number and the </a:t>
            </a:r>
            <a:r>
              <a:rPr lang="en-US" sz="2000" b="1" dirty="0">
                <a:solidFill>
                  <a:schemeClr val="accent5"/>
                </a:solidFill>
              </a:rPr>
              <a:t>protocol</a:t>
            </a:r>
            <a:r>
              <a:rPr lang="en-US" sz="2000" dirty="0"/>
              <a:t>, such as Transmission Control Protocol (TCP), User Datagram Protocol (UDP), or Internet Control Message Protocol (ICMP).</a:t>
            </a:r>
          </a:p>
          <a:p>
            <a:pPr marL="744538" lvl="1" indent="-268288"/>
            <a:r>
              <a:rPr lang="en-US" sz="2000" dirty="0"/>
              <a:t>Specify the </a:t>
            </a:r>
            <a:r>
              <a:rPr lang="en-US" sz="2000" b="1" dirty="0">
                <a:solidFill>
                  <a:schemeClr val="accent5"/>
                </a:solidFill>
              </a:rPr>
              <a:t>source </a:t>
            </a:r>
            <a:r>
              <a:rPr lang="en-US" sz="2000" dirty="0"/>
              <a:t>(for example, an IP address or another security group) that is allowed to use the rule.</a:t>
            </a:r>
          </a:p>
          <a:p>
            <a:pPr marL="744538" lvl="1" indent="-268288"/>
            <a:endParaRPr lang="en-US" sz="1400" dirty="0"/>
          </a:p>
          <a:p>
            <a:pPr marL="19050" indent="0">
              <a:buNone/>
            </a:pPr>
            <a:r>
              <a:rPr lang="en-US" sz="2400" dirty="0"/>
              <a:t>Example rule:</a:t>
            </a:r>
          </a:p>
          <a:p>
            <a:pPr marL="744538" lvl="1" indent="-268288"/>
            <a:endParaRPr lang="en-US" sz="1600" dirty="0"/>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3" name="Picture 2" descr="screenshot of the EC2 console screen where you can define a security group rule. It shows a rule with type SSH, protocol TCP, port range 22, source My IP, and a CIDR block that shows an example My IP address.">
            <a:extLst>
              <a:ext uri="{FF2B5EF4-FFF2-40B4-BE49-F238E27FC236}">
                <a16:creationId xmlns:a16="http://schemas.microsoft.com/office/drawing/2014/main" id="{109C21F5-182B-A24D-B554-CF0E74A5BDE8}"/>
              </a:ext>
            </a:extLst>
          </p:cNvPr>
          <p:cNvPicPr>
            <a:picLocks noChangeAspect="1"/>
          </p:cNvPicPr>
          <p:nvPr/>
        </p:nvPicPr>
        <p:blipFill>
          <a:blip r:embed="rId4"/>
          <a:stretch>
            <a:fillRect/>
          </a:stretch>
        </p:blipFill>
        <p:spPr>
          <a:xfrm>
            <a:off x="3931920" y="5262970"/>
            <a:ext cx="7807683" cy="1022578"/>
          </a:xfrm>
          <a:prstGeom prst="rect">
            <a:avLst/>
          </a:prstGeom>
          <a:ln>
            <a:solidFill>
              <a:schemeClr val="tx1"/>
            </a:solidFill>
          </a:ln>
        </p:spPr>
      </p:pic>
      <p:sp>
        <p:nvSpPr>
          <p:cNvPr id="14" name="Content Placeholder 8">
            <a:extLst>
              <a:ext uri="{FF2B5EF4-FFF2-40B4-BE49-F238E27FC236}">
                <a16:creationId xmlns:a16="http://schemas.microsoft.com/office/drawing/2014/main" id="{8161ABC1-BCB7-1B44-8CA0-D52E7231CFD1}"/>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solidFill>
                  <a:schemeClr val="accent6"/>
                </a:solidFill>
              </a:rPr>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170642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9. Identify or create the key pair</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26</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593666" cy="4648788"/>
          </a:xfrm>
        </p:spPr>
        <p:txBody>
          <a:bodyPr/>
          <a:lstStyle/>
          <a:p>
            <a:pPr marL="287338" indent="-268288"/>
            <a:r>
              <a:rPr lang="en-US" sz="2400" dirty="0"/>
              <a:t>At instance launch, you specify an existing key pair </a:t>
            </a:r>
            <a:r>
              <a:rPr lang="en-US" sz="2400" i="1" dirty="0"/>
              <a:t>or </a:t>
            </a:r>
            <a:r>
              <a:rPr lang="en-US" sz="2400" dirty="0"/>
              <a:t>create a new key pair.</a:t>
            </a:r>
          </a:p>
          <a:p>
            <a:pPr marL="287338" indent="-268288"/>
            <a:r>
              <a:rPr lang="en-US" sz="2400" dirty="0"/>
              <a:t>A</a:t>
            </a:r>
            <a:r>
              <a:rPr lang="en-US" sz="2400" dirty="0">
                <a:solidFill>
                  <a:schemeClr val="accent6"/>
                </a:solidFill>
              </a:rPr>
              <a:t> key pair</a:t>
            </a:r>
            <a:r>
              <a:rPr lang="en-US" sz="2400" dirty="0"/>
              <a:t> consists of – </a:t>
            </a:r>
          </a:p>
          <a:p>
            <a:pPr marL="744538" lvl="1" indent="-268288"/>
            <a:r>
              <a:rPr lang="en-US" sz="2000" dirty="0"/>
              <a:t>A </a:t>
            </a:r>
            <a:r>
              <a:rPr lang="en-US" sz="2000" b="1" dirty="0">
                <a:solidFill>
                  <a:schemeClr val="accent5"/>
                </a:solidFill>
              </a:rPr>
              <a:t>public key</a:t>
            </a:r>
            <a:r>
              <a:rPr lang="en-US" sz="2000" dirty="0"/>
              <a:t> that AWS stores.</a:t>
            </a:r>
          </a:p>
          <a:p>
            <a:pPr marL="744538" lvl="1" indent="-268288"/>
            <a:r>
              <a:rPr lang="en-US" sz="2000" dirty="0"/>
              <a:t>A </a:t>
            </a:r>
            <a:r>
              <a:rPr lang="en-US" sz="2000" b="1" dirty="0">
                <a:solidFill>
                  <a:schemeClr val="accent5"/>
                </a:solidFill>
              </a:rPr>
              <a:t>private key</a:t>
            </a:r>
            <a:r>
              <a:rPr lang="en-US" sz="2000" dirty="0"/>
              <a:t> file that you store. </a:t>
            </a:r>
          </a:p>
          <a:p>
            <a:pPr marL="287338" indent="-268288"/>
            <a:r>
              <a:rPr lang="en-US" sz="2400" dirty="0"/>
              <a:t>It enables secure connections to the instance. </a:t>
            </a:r>
          </a:p>
          <a:p>
            <a:pPr marL="287338" indent="-268288"/>
            <a:r>
              <a:rPr lang="en-US" sz="2400" dirty="0"/>
              <a:t>For </a:t>
            </a:r>
            <a:r>
              <a:rPr lang="en-US" sz="2400" b="1" dirty="0"/>
              <a:t>Windows AMIs – </a:t>
            </a:r>
          </a:p>
          <a:p>
            <a:pPr marL="744538" lvl="1" indent="-268288"/>
            <a:r>
              <a:rPr lang="en-US" sz="2000" dirty="0"/>
              <a:t>Use the private key to obtain the administrator password that you need to log in to your instance. </a:t>
            </a:r>
          </a:p>
          <a:p>
            <a:pPr marL="287338" indent="-268288"/>
            <a:r>
              <a:rPr lang="en-US" sz="2400" dirty="0"/>
              <a:t>For </a:t>
            </a:r>
            <a:r>
              <a:rPr lang="en-US" sz="2400" b="1" dirty="0"/>
              <a:t>Linux AMIs – </a:t>
            </a:r>
          </a:p>
          <a:p>
            <a:pPr marL="744538" lvl="1" indent="-268288"/>
            <a:r>
              <a:rPr lang="en-US" sz="2000" dirty="0"/>
              <a:t>Use the private key to use SSH to securely connect to your instance.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5" name="TextBox 14">
            <a:extLst>
              <a:ext uri="{FF2B5EF4-FFF2-40B4-BE49-F238E27FC236}">
                <a16:creationId xmlns:a16="http://schemas.microsoft.com/office/drawing/2014/main" id="{EEF51727-40E9-2141-98E3-2072B8D72217}"/>
              </a:ext>
              <a:ext uri="{C183D7F6-B498-43B3-948B-1728B52AA6E4}">
                <adec:decorative xmlns:adec="http://schemas.microsoft.com/office/drawing/2017/decorative" val="1"/>
              </a:ext>
            </a:extLst>
          </p:cNvPr>
          <p:cNvSpPr txBox="1"/>
          <p:nvPr/>
        </p:nvSpPr>
        <p:spPr>
          <a:xfrm>
            <a:off x="10686904" y="2369924"/>
            <a:ext cx="1213794" cy="338554"/>
          </a:xfrm>
          <a:prstGeom prst="rect">
            <a:avLst/>
          </a:prstGeom>
          <a:noFill/>
        </p:spPr>
        <p:txBody>
          <a:bodyPr wrap="none" rtlCol="0">
            <a:spAutoFit/>
          </a:bodyPr>
          <a:lstStyle/>
          <a:p>
            <a:r>
              <a:rPr lang="en-US" sz="1600" dirty="0"/>
              <a:t>mykey.pem</a:t>
            </a:r>
          </a:p>
        </p:txBody>
      </p:sp>
      <p:pic>
        <p:nvPicPr>
          <p:cNvPr id="17" name="Graphic 16">
            <a:extLst>
              <a:ext uri="{FF2B5EF4-FFF2-40B4-BE49-F238E27FC236}">
                <a16:creationId xmlns:a16="http://schemas.microsoft.com/office/drawing/2014/main" id="{BA7463C5-E207-D843-9FBE-A486255FA35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3760" y="3475507"/>
            <a:ext cx="914400" cy="914400"/>
          </a:xfrm>
          <a:prstGeom prst="rect">
            <a:avLst/>
          </a:prstGeom>
        </p:spPr>
      </p:pic>
      <p:pic>
        <p:nvPicPr>
          <p:cNvPr id="19" name="Graphic 18">
            <a:extLst>
              <a:ext uri="{FF2B5EF4-FFF2-40B4-BE49-F238E27FC236}">
                <a16:creationId xmlns:a16="http://schemas.microsoft.com/office/drawing/2014/main" id="{B9130936-CC34-0D41-B9EC-0F70EDBA61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03171" y="1838046"/>
            <a:ext cx="719353" cy="719353"/>
          </a:xfrm>
          <a:prstGeom prst="rect">
            <a:avLst/>
          </a:prstGeom>
        </p:spPr>
      </p:pic>
      <p:sp>
        <p:nvSpPr>
          <p:cNvPr id="21" name="Content Placeholder 8">
            <a:extLst>
              <a:ext uri="{FF2B5EF4-FFF2-40B4-BE49-F238E27FC236}">
                <a16:creationId xmlns:a16="http://schemas.microsoft.com/office/drawing/2014/main" id="{BA524270-3615-3545-ABE6-0CF3BCF052AF}"/>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solidFill>
                  <a:schemeClr val="accent6"/>
                </a:solidFill>
              </a:rPr>
              <a:t>Key pair</a:t>
            </a:r>
            <a:endParaRPr lang="en-US" sz="1800" b="1" dirty="0">
              <a:solidFill>
                <a:schemeClr val="accent6"/>
              </a:solidFill>
            </a:endParaRPr>
          </a:p>
        </p:txBody>
      </p:sp>
    </p:spTree>
    <p:custDataLst>
      <p:tags r:id="rId1"/>
    </p:custDataLst>
    <p:extLst>
      <p:ext uri="{BB962C8B-B14F-4D97-AF65-F5344CB8AC3E}">
        <p14:creationId xmlns:p14="http://schemas.microsoft.com/office/powerpoint/2010/main" val="429160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BB63-9388-144A-A1AB-BB832437E3CA}"/>
              </a:ext>
            </a:extLst>
          </p:cNvPr>
          <p:cNvSpPr>
            <a:spLocks noGrp="1"/>
          </p:cNvSpPr>
          <p:nvPr>
            <p:ph type="title"/>
          </p:nvPr>
        </p:nvSpPr>
        <p:spPr>
          <a:xfrm>
            <a:off x="419100" y="365125"/>
            <a:ext cx="8610600" cy="474119"/>
          </a:xfrm>
        </p:spPr>
        <p:txBody>
          <a:bodyPr/>
          <a:lstStyle/>
          <a:p>
            <a:r>
              <a:rPr lang="en-US" sz="3600" dirty="0"/>
              <a:t>Amazon EC2 console view of a running EC2 instance</a:t>
            </a:r>
          </a:p>
        </p:txBody>
      </p:sp>
      <p:sp>
        <p:nvSpPr>
          <p:cNvPr id="4" name="Slide Number Placeholder 3">
            <a:extLst>
              <a:ext uri="{FF2B5EF4-FFF2-40B4-BE49-F238E27FC236}">
                <a16:creationId xmlns:a16="http://schemas.microsoft.com/office/drawing/2014/main" id="{F01F03A1-BF91-EB48-8D27-2ECE760F50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
        <p:nvSpPr>
          <p:cNvPr id="6" name="Footer Placeholder 5">
            <a:extLst>
              <a:ext uri="{FF2B5EF4-FFF2-40B4-BE49-F238E27FC236}">
                <a16:creationId xmlns:a16="http://schemas.microsoft.com/office/drawing/2014/main" id="{A97A7853-E175-9C43-8CF7-5643FBCEBF0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Picture 6" descr="screen capture of the EC2 console view of a running instance, with the Description panel showing details.">
            <a:extLst>
              <a:ext uri="{FF2B5EF4-FFF2-40B4-BE49-F238E27FC236}">
                <a16:creationId xmlns:a16="http://schemas.microsoft.com/office/drawing/2014/main" id="{0DD282FC-22D6-0849-B301-275B2200233F}"/>
              </a:ext>
            </a:extLst>
          </p:cNvPr>
          <p:cNvPicPr>
            <a:picLocks noChangeAspect="1"/>
          </p:cNvPicPr>
          <p:nvPr/>
        </p:nvPicPr>
        <p:blipFill>
          <a:blip r:embed="rId4"/>
          <a:stretch>
            <a:fillRect/>
          </a:stretch>
        </p:blipFill>
        <p:spPr>
          <a:xfrm>
            <a:off x="1541322" y="1410368"/>
            <a:ext cx="8859978" cy="4945982"/>
          </a:xfrm>
          <a:prstGeom prst="rect">
            <a:avLst/>
          </a:prstGeom>
          <a:ln>
            <a:solidFill>
              <a:schemeClr val="accent1"/>
            </a:solidFill>
          </a:ln>
        </p:spPr>
      </p:pic>
    </p:spTree>
    <p:custDataLst>
      <p:tags r:id="rId1"/>
    </p:custDataLst>
    <p:extLst>
      <p:ext uri="{BB962C8B-B14F-4D97-AF65-F5344CB8AC3E}">
        <p14:creationId xmlns:p14="http://schemas.microsoft.com/office/powerpoint/2010/main" val="2837966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4A8E24F-530D-674E-82AB-1053BF2E8516}"/>
              </a:ext>
              <a:ext uri="{C183D7F6-B498-43B3-948B-1728B52AA6E4}">
                <adec:decorative xmlns:adec="http://schemas.microsoft.com/office/drawing/2017/decorative" val="1"/>
              </a:ext>
            </a:extLst>
          </p:cNvPr>
          <p:cNvSpPr/>
          <p:nvPr/>
        </p:nvSpPr>
        <p:spPr>
          <a:xfrm>
            <a:off x="6233533" y="3456881"/>
            <a:ext cx="5709424" cy="24199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583A2482-2DCD-B446-86FC-3673D9C832AE}"/>
              </a:ext>
            </a:extLst>
          </p:cNvPr>
          <p:cNvSpPr>
            <a:spLocks noGrp="1"/>
          </p:cNvSpPr>
          <p:nvPr>
            <p:ph type="title"/>
          </p:nvPr>
        </p:nvSpPr>
        <p:spPr/>
        <p:txBody>
          <a:bodyPr/>
          <a:lstStyle/>
          <a:p>
            <a:r>
              <a:rPr lang="en-US" sz="3600" dirty="0"/>
              <a:t>Another option: Launch an EC2 instance with the AWS Command Line Interface </a:t>
            </a:r>
          </a:p>
        </p:txBody>
      </p:sp>
      <p:sp>
        <p:nvSpPr>
          <p:cNvPr id="22" name="Content Placeholder 21">
            <a:extLst>
              <a:ext uri="{FF2B5EF4-FFF2-40B4-BE49-F238E27FC236}">
                <a16:creationId xmlns:a16="http://schemas.microsoft.com/office/drawing/2014/main" id="{E0BAFFB2-CBCF-0245-B234-B9C9FFC031AC}"/>
              </a:ext>
            </a:extLst>
          </p:cNvPr>
          <p:cNvSpPr>
            <a:spLocks noGrp="1"/>
          </p:cNvSpPr>
          <p:nvPr>
            <p:ph idx="1"/>
          </p:nvPr>
        </p:nvSpPr>
        <p:spPr/>
        <p:txBody>
          <a:bodyPr/>
          <a:lstStyle/>
          <a:p>
            <a:r>
              <a:rPr lang="en-US" sz="2400" dirty="0"/>
              <a:t>EC2 instances can also be created programmatically.</a:t>
            </a:r>
          </a:p>
          <a:p>
            <a:endParaRPr lang="en-US" sz="2000" dirty="0"/>
          </a:p>
          <a:p>
            <a:pPr marL="0" indent="0">
              <a:buNone/>
            </a:pPr>
            <a:endParaRPr lang="en-US" sz="2000" dirty="0"/>
          </a:p>
          <a:p>
            <a:r>
              <a:rPr lang="en-US" sz="2400" dirty="0"/>
              <a:t>This example shows how simple the command can be.</a:t>
            </a:r>
            <a:endParaRPr lang="en-US" sz="2000" dirty="0"/>
          </a:p>
          <a:p>
            <a:pPr lvl="1"/>
            <a:r>
              <a:rPr lang="en-US" sz="1800" dirty="0"/>
              <a:t>This command assumes that the key pair and security group already exist.</a:t>
            </a:r>
          </a:p>
          <a:p>
            <a:pPr lvl="1"/>
            <a:endParaRPr lang="en-US" sz="1800" dirty="0"/>
          </a:p>
          <a:p>
            <a:pPr lvl="1"/>
            <a:r>
              <a:rPr lang="en-US" sz="1800" dirty="0"/>
              <a:t>More options could be specified. See the </a:t>
            </a:r>
            <a:r>
              <a:rPr lang="en-US" sz="1800" dirty="0">
                <a:hlinkClick r:id="rId4"/>
              </a:rPr>
              <a:t>AWS CLI Command Reference</a:t>
            </a:r>
            <a:r>
              <a:rPr lang="en-US" sz="1800" dirty="0"/>
              <a:t> for details.</a:t>
            </a:r>
            <a:endParaRPr lang="en-US" sz="2000" dirty="0"/>
          </a:p>
        </p:txBody>
      </p:sp>
      <p:sp>
        <p:nvSpPr>
          <p:cNvPr id="4" name="Slide Number Placeholder 3">
            <a:extLst>
              <a:ext uri="{FF2B5EF4-FFF2-40B4-BE49-F238E27FC236}">
                <a16:creationId xmlns:a16="http://schemas.microsoft.com/office/drawing/2014/main" id="{76666A41-0DFD-8F45-9191-FD68F3DE70E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28</a:t>
            </a:fld>
            <a:endParaRPr lang="en-US" dirty="0"/>
          </a:p>
        </p:txBody>
      </p:sp>
      <p:sp>
        <p:nvSpPr>
          <p:cNvPr id="6" name="Footer Placeholder 5">
            <a:extLst>
              <a:ext uri="{FF2B5EF4-FFF2-40B4-BE49-F238E27FC236}">
                <a16:creationId xmlns:a16="http://schemas.microsoft.com/office/drawing/2014/main" id="{E42BAB57-F858-6E4C-B21A-FA15514461F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7" name="TextBox 16">
            <a:extLst>
              <a:ext uri="{FF2B5EF4-FFF2-40B4-BE49-F238E27FC236}">
                <a16:creationId xmlns:a16="http://schemas.microsoft.com/office/drawing/2014/main" id="{67513463-9905-0941-94B0-A1BCE060F3CB}"/>
              </a:ext>
            </a:extLst>
          </p:cNvPr>
          <p:cNvSpPr txBox="1"/>
          <p:nvPr/>
        </p:nvSpPr>
        <p:spPr>
          <a:xfrm>
            <a:off x="6320354" y="3559427"/>
            <a:ext cx="5570756" cy="2246769"/>
          </a:xfrm>
          <a:prstGeom prst="rect">
            <a:avLst/>
          </a:prstGeom>
          <a:noFill/>
        </p:spPr>
        <p:txBody>
          <a:bodyPr wrap="none" rtlCol="0">
            <a:spAutoFit/>
          </a:bodyPr>
          <a:lstStyle/>
          <a:p>
            <a:r>
              <a:rPr lang="en-US" sz="2000" dirty="0">
                <a:latin typeface="Lucida Console" panose="020B0609040504020204" pitchFamily="49" charset="0"/>
              </a:rPr>
              <a:t>aws ec2 run-instances \ </a:t>
            </a:r>
          </a:p>
          <a:p>
            <a:r>
              <a:rPr lang="en-US" sz="2000" dirty="0">
                <a:latin typeface="Lucida Console" panose="020B0609040504020204" pitchFamily="49" charset="0"/>
              </a:rPr>
              <a:t>--image-id ami-1a2b3c4d \ </a:t>
            </a:r>
          </a:p>
          <a:p>
            <a:r>
              <a:rPr lang="en-US" sz="2000" dirty="0">
                <a:latin typeface="Lucida Console" panose="020B0609040504020204" pitchFamily="49" charset="0"/>
              </a:rPr>
              <a:t>--count 1 \ </a:t>
            </a:r>
          </a:p>
          <a:p>
            <a:r>
              <a:rPr lang="en-US" sz="2000" dirty="0">
                <a:latin typeface="Lucida Console" panose="020B0609040504020204" pitchFamily="49" charset="0"/>
              </a:rPr>
              <a:t>--instance-type c3.large \ </a:t>
            </a:r>
          </a:p>
          <a:p>
            <a:r>
              <a:rPr lang="en-US" sz="2000" dirty="0">
                <a:latin typeface="Lucida Console" panose="020B0609040504020204" pitchFamily="49" charset="0"/>
              </a:rPr>
              <a:t>--key-name MyKeyPair \ </a:t>
            </a:r>
          </a:p>
          <a:p>
            <a:r>
              <a:rPr lang="en-US" sz="2000" dirty="0">
                <a:latin typeface="Lucida Console" panose="020B0609040504020204" pitchFamily="49" charset="0"/>
              </a:rPr>
              <a:t>--security-groups MySecurityGroup \</a:t>
            </a:r>
          </a:p>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--region us-east-1</a:t>
            </a:r>
          </a:p>
        </p:txBody>
      </p:sp>
      <p:sp>
        <p:nvSpPr>
          <p:cNvPr id="18" name="TextBox 17">
            <a:extLst>
              <a:ext uri="{FF2B5EF4-FFF2-40B4-BE49-F238E27FC236}">
                <a16:creationId xmlns:a16="http://schemas.microsoft.com/office/drawing/2014/main" id="{A3400BFE-0EE3-2F44-805A-6719DB29A578}"/>
              </a:ext>
            </a:extLst>
          </p:cNvPr>
          <p:cNvSpPr txBox="1"/>
          <p:nvPr/>
        </p:nvSpPr>
        <p:spPr>
          <a:xfrm>
            <a:off x="7831988" y="2114343"/>
            <a:ext cx="2085668" cy="584775"/>
          </a:xfrm>
          <a:prstGeom prst="rect">
            <a:avLst/>
          </a:prstGeom>
          <a:noFill/>
        </p:spPr>
        <p:txBody>
          <a:bodyPr wrap="square" rtlCol="0">
            <a:spAutoFit/>
          </a:bodyPr>
          <a:lstStyle/>
          <a:p>
            <a:pPr algn="ctr"/>
            <a:r>
              <a:rPr lang="en-US" sz="1600" dirty="0"/>
              <a:t>AWS Command Line Interface (AWS CLI)</a:t>
            </a:r>
          </a:p>
        </p:txBody>
      </p:sp>
      <p:pic>
        <p:nvPicPr>
          <p:cNvPr id="19" name="Graphic 18">
            <a:extLst>
              <a:ext uri="{FF2B5EF4-FFF2-40B4-BE49-F238E27FC236}">
                <a16:creationId xmlns:a16="http://schemas.microsoft.com/office/drawing/2014/main" id="{E258282E-4963-954F-B8AE-19273169F5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9222" y="1355408"/>
            <a:ext cx="711200" cy="711200"/>
          </a:xfrm>
          <a:prstGeom prst="rect">
            <a:avLst/>
          </a:prstGeom>
        </p:spPr>
      </p:pic>
      <p:sp>
        <p:nvSpPr>
          <p:cNvPr id="24" name="TextBox 23">
            <a:extLst>
              <a:ext uri="{FF2B5EF4-FFF2-40B4-BE49-F238E27FC236}">
                <a16:creationId xmlns:a16="http://schemas.microsoft.com/office/drawing/2014/main" id="{4ABF5473-14D7-8E4A-BF2A-078577E8FC0C}"/>
              </a:ext>
            </a:extLst>
          </p:cNvPr>
          <p:cNvSpPr txBox="1"/>
          <p:nvPr/>
        </p:nvSpPr>
        <p:spPr>
          <a:xfrm>
            <a:off x="6144254" y="3079943"/>
            <a:ext cx="2840842"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Example command:</a:t>
            </a:r>
          </a:p>
        </p:txBody>
      </p:sp>
    </p:spTree>
    <p:custDataLst>
      <p:tags r:id="rId1"/>
    </p:custDataLst>
    <p:extLst>
      <p:ext uri="{BB962C8B-B14F-4D97-AF65-F5344CB8AC3E}">
        <p14:creationId xmlns:p14="http://schemas.microsoft.com/office/powerpoint/2010/main" val="421540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Amazon EC2 instance lifecycle</a:t>
            </a:r>
          </a:p>
        </p:txBody>
      </p:sp>
      <p:grpSp>
        <p:nvGrpSpPr>
          <p:cNvPr id="23" name="Group 22" descr="diagram showing the states an instance can have after launch. A launched instance becomes &quot;pending&quot; and then &quot;running&quot;. Running instances can be rebooted, terminated, or stopped. A stopped instance can be started or termninated."/>
          <p:cNvGrpSpPr/>
          <p:nvPr/>
        </p:nvGrpSpPr>
        <p:grpSpPr>
          <a:xfrm>
            <a:off x="1147146" y="1364438"/>
            <a:ext cx="9288624" cy="4826316"/>
            <a:chOff x="1147146" y="1364438"/>
            <a:chExt cx="9288624" cy="4826316"/>
          </a:xfrm>
        </p:grpSpPr>
        <p:sp>
          <p:nvSpPr>
            <p:cNvPr id="52" name="Rectangle 51">
              <a:extLst>
                <a:ext uri="{FF2B5EF4-FFF2-40B4-BE49-F238E27FC236}">
                  <a16:creationId xmlns:a16="http://schemas.microsoft.com/office/drawing/2014/main" id="{B6751EC9-C4AA-E744-AEC5-B1E7EF5C711C}"/>
                </a:ext>
                <a:ext uri="{C183D7F6-B498-43B3-948B-1728B52AA6E4}">
                  <adec:decorative xmlns:adec="http://schemas.microsoft.com/office/drawing/2017/decorative" val="1"/>
                </a:ext>
              </a:extLst>
            </p:cNvPr>
            <p:cNvSpPr/>
            <p:nvPr/>
          </p:nvSpPr>
          <p:spPr>
            <a:xfrm>
              <a:off x="6089211" y="1624171"/>
              <a:ext cx="4346559" cy="4566583"/>
            </a:xfrm>
            <a:prstGeom prst="rect">
              <a:avLst/>
            </a:prstGeom>
            <a:solidFill>
              <a:schemeClr val="bg1">
                <a:lumMod val="95000"/>
              </a:schemeClr>
            </a:solid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chemeClr val="tx1"/>
                  </a:solidFill>
                </a:rPr>
                <a:t>Only instances backed by Amazon EBS</a:t>
              </a:r>
            </a:p>
          </p:txBody>
        </p:sp>
        <p:sp>
          <p:nvSpPr>
            <p:cNvPr id="6" name="TextBox 71">
              <a:extLst>
                <a:ext uri="{C183D7F6-B498-43B3-948B-1728B52AA6E4}">
                  <adec:decorative xmlns:adec="http://schemas.microsoft.com/office/drawing/2017/decorative" val="1"/>
                </a:ext>
              </a:extLst>
            </p:cNvPr>
            <p:cNvSpPr txBox="1"/>
            <p:nvPr/>
          </p:nvSpPr>
          <p:spPr>
            <a:xfrm>
              <a:off x="1766093" y="285625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ea typeface="Amazon Ember" panose="020B0603020204020204" pitchFamily="34" charset="0"/>
                  <a:cs typeface="Amazon Ember" panose="020B0603020204020204" pitchFamily="34" charset="0"/>
                </a:rPr>
                <a:t>AMI</a:t>
              </a:r>
            </a:p>
          </p:txBody>
        </p:sp>
        <p:cxnSp>
          <p:nvCxnSpPr>
            <p:cNvPr id="9" name="Straight Arrow Connector 8"/>
            <p:cNvCxnSpPr>
              <a:cxnSpLocks/>
              <a:stCxn id="49" idx="3"/>
              <a:endCxn id="10" idx="1"/>
            </p:cNvCxnSpPr>
            <p:nvPr/>
          </p:nvCxnSpPr>
          <p:spPr>
            <a:xfrm>
              <a:off x="2546731" y="2498105"/>
              <a:ext cx="1100690"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647421" y="2203189"/>
              <a:ext cx="1395752" cy="589831"/>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pending</a:t>
              </a:r>
            </a:p>
          </p:txBody>
        </p:sp>
        <p:sp>
          <p:nvSpPr>
            <p:cNvPr id="12" name="TextBox 71"/>
            <p:cNvSpPr txBox="1"/>
            <p:nvPr/>
          </p:nvSpPr>
          <p:spPr>
            <a:xfrm>
              <a:off x="2624468" y="2260613"/>
              <a:ext cx="815962"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Launch</a:t>
              </a:r>
            </a:p>
          </p:txBody>
        </p:sp>
        <p:sp>
          <p:nvSpPr>
            <p:cNvPr id="16" name="Rounded Rectangle 15"/>
            <p:cNvSpPr/>
            <p:nvPr/>
          </p:nvSpPr>
          <p:spPr>
            <a:xfrm>
              <a:off x="3641008" y="3333298"/>
              <a:ext cx="1395752" cy="589831"/>
            </a:xfrm>
            <a:prstGeom prst="roundRect">
              <a:avLst/>
            </a:prstGeom>
            <a:solidFill>
              <a:srgbClr val="73FB79">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running</a:t>
              </a:r>
            </a:p>
          </p:txBody>
        </p:sp>
        <p:cxnSp>
          <p:nvCxnSpPr>
            <p:cNvPr id="17" name="Straight Arrow Connector 16"/>
            <p:cNvCxnSpPr>
              <a:cxnSpLocks/>
              <a:stCxn id="10" idx="2"/>
              <a:endCxn id="16" idx="0"/>
            </p:cNvCxnSpPr>
            <p:nvPr/>
          </p:nvCxnSpPr>
          <p:spPr>
            <a:xfrm flipH="1">
              <a:off x="4338884" y="2793020"/>
              <a:ext cx="6413" cy="540278"/>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563600" y="3701582"/>
              <a:ext cx="1094661"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1147146" y="3333298"/>
              <a:ext cx="1395752" cy="589830"/>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rebooting</a:t>
              </a:r>
            </a:p>
          </p:txBody>
        </p:sp>
        <p:sp>
          <p:nvSpPr>
            <p:cNvPr id="47" name="TextBox 71"/>
            <p:cNvSpPr txBox="1"/>
            <p:nvPr/>
          </p:nvSpPr>
          <p:spPr>
            <a:xfrm>
              <a:off x="2669392" y="3268770"/>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Reboot</a:t>
              </a:r>
            </a:p>
          </p:txBody>
        </p:sp>
        <p:cxnSp>
          <p:nvCxnSpPr>
            <p:cNvPr id="48" name="Straight Arrow Connector 47"/>
            <p:cNvCxnSpPr/>
            <p:nvPr/>
          </p:nvCxnSpPr>
          <p:spPr>
            <a:xfrm flipH="1" flipV="1">
              <a:off x="2542898" y="3497587"/>
              <a:ext cx="1098110"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C183D7F6-B498-43B3-948B-1728B52AA6E4}">
                  <adec:decorative xmlns:adec="http://schemas.microsoft.com/office/drawing/2017/decorative" val="1"/>
                </a:ext>
              </a:extLst>
            </p:cNvPr>
            <p:cNvGrpSpPr/>
            <p:nvPr/>
          </p:nvGrpSpPr>
          <p:grpSpPr>
            <a:xfrm>
              <a:off x="5043174" y="2265027"/>
              <a:ext cx="4219994" cy="1068271"/>
              <a:chOff x="3833412" y="1132752"/>
              <a:chExt cx="3164995" cy="801203"/>
            </a:xfrm>
          </p:grpSpPr>
          <p:cxnSp>
            <p:nvCxnSpPr>
              <p:cNvPr id="57" name="Elbow Connector 56"/>
              <p:cNvCxnSpPr>
                <a:cxnSpLocks/>
                <a:stCxn id="39" idx="0"/>
                <a:endCxn id="10" idx="3"/>
              </p:cNvCxnSpPr>
              <p:nvPr/>
            </p:nvCxnSpPr>
            <p:spPr>
              <a:xfrm rot="16200000" flipV="1">
                <a:off x="5102712" y="38260"/>
                <a:ext cx="626395" cy="3164995"/>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41881" y="113275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Start</a:t>
                </a:r>
              </a:p>
            </p:txBody>
          </p:sp>
        </p:grpSp>
        <p:grpSp>
          <p:nvGrpSpPr>
            <p:cNvPr id="72" name="Group 71"/>
            <p:cNvGrpSpPr/>
            <p:nvPr/>
          </p:nvGrpSpPr>
          <p:grpSpPr>
            <a:xfrm>
              <a:off x="3641009" y="5091978"/>
              <a:ext cx="1394933" cy="955553"/>
              <a:chOff x="2987063" y="3252969"/>
              <a:chExt cx="1046200" cy="716666"/>
            </a:xfrm>
          </p:grpSpPr>
          <p:sp>
            <p:nvSpPr>
              <p:cNvPr id="21" name="Rounded Rectangle 20"/>
              <p:cNvSpPr/>
              <p:nvPr/>
            </p:nvSpPr>
            <p:spPr>
              <a:xfrm>
                <a:off x="2987063" y="3527262"/>
                <a:ext cx="1046200" cy="442373"/>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terminated</a:t>
                </a:r>
              </a:p>
            </p:txBody>
          </p:sp>
          <p:cxnSp>
            <p:nvCxnSpPr>
              <p:cNvPr id="33" name="Straight Arrow Connector 32"/>
              <p:cNvCxnSpPr>
                <a:cxnSpLocks/>
                <a:stCxn id="19" idx="2"/>
                <a:endCxn id="21" idx="0"/>
              </p:cNvCxnSpPr>
              <p:nvPr/>
            </p:nvCxnSpPr>
            <p:spPr>
              <a:xfrm flipH="1">
                <a:off x="3510163" y="3252969"/>
                <a:ext cx="1" cy="27429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641009" y="3907463"/>
              <a:ext cx="1394935" cy="1184515"/>
              <a:chOff x="2987063" y="2364581"/>
              <a:chExt cx="1046201" cy="888388"/>
            </a:xfrm>
          </p:grpSpPr>
          <p:sp>
            <p:nvSpPr>
              <p:cNvPr id="19" name="Rounded Rectangle 18"/>
              <p:cNvSpPr/>
              <p:nvPr/>
            </p:nvSpPr>
            <p:spPr>
              <a:xfrm>
                <a:off x="2987063" y="2810596"/>
                <a:ext cx="1046201" cy="442373"/>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shutting-down</a:t>
                </a:r>
              </a:p>
            </p:txBody>
          </p:sp>
          <p:cxnSp>
            <p:nvCxnSpPr>
              <p:cNvPr id="32" name="Straight Arrow Connector 31"/>
              <p:cNvCxnSpPr>
                <a:cxnSpLocks/>
                <a:endCxn id="19" idx="0"/>
              </p:cNvCxnSpPr>
              <p:nvPr/>
            </p:nvCxnSpPr>
            <p:spPr>
              <a:xfrm flipH="1">
                <a:off x="3510164" y="2364581"/>
                <a:ext cx="2965" cy="446015"/>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733558"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grpSp>
          <p:nvGrpSpPr>
            <p:cNvPr id="77" name="Group 76"/>
            <p:cNvGrpSpPr/>
            <p:nvPr/>
          </p:nvGrpSpPr>
          <p:grpSpPr>
            <a:xfrm>
              <a:off x="5035944" y="3923128"/>
              <a:ext cx="4227225" cy="1829488"/>
              <a:chOff x="3590581" y="2376331"/>
              <a:chExt cx="3170416" cy="1372119"/>
            </a:xfrm>
          </p:grpSpPr>
          <p:cxnSp>
            <p:nvCxnSpPr>
              <p:cNvPr id="63" name="Elbow Connector 62"/>
              <p:cNvCxnSpPr>
                <a:cxnSpLocks/>
                <a:stCxn id="39" idx="2"/>
                <a:endCxn id="21" idx="3"/>
              </p:cNvCxnSpPr>
              <p:nvPr/>
            </p:nvCxnSpPr>
            <p:spPr>
              <a:xfrm rot="5400000">
                <a:off x="4489729" y="1477183"/>
                <a:ext cx="1372119" cy="317041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054591" y="3549275"/>
                <a:ext cx="862147"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cxnSp>
          <p:nvCxnSpPr>
            <p:cNvPr id="36" name="Straight Arrow Connector 35"/>
            <p:cNvCxnSpPr>
              <a:cxnSpLocks/>
              <a:stCxn id="16" idx="3"/>
              <a:endCxn id="38" idx="1"/>
            </p:cNvCxnSpPr>
            <p:nvPr/>
          </p:nvCxnSpPr>
          <p:spPr>
            <a:xfrm flipV="1">
              <a:off x="5036760" y="3628213"/>
              <a:ext cx="1726055"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976647" y="3366926"/>
              <a:ext cx="1171861" cy="72950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Stop</a:t>
              </a:r>
            </a:p>
            <a:p>
              <a:pPr algn="ctr"/>
              <a:r>
                <a:rPr lang="en-US" sz="1600" b="1" dirty="0">
                  <a:ea typeface="Amazon Ember" panose="020B0603020204020204" pitchFamily="34" charset="0"/>
                  <a:cs typeface="Amazon Ember" panose="020B0603020204020204" pitchFamily="34" charset="0"/>
                </a:rPr>
                <a:t>Stop-Hibernate</a:t>
              </a:r>
            </a:p>
          </p:txBody>
        </p:sp>
        <p:sp>
          <p:nvSpPr>
            <p:cNvPr id="38" name="Rounded Rectangle 37"/>
            <p:cNvSpPr/>
            <p:nvPr/>
          </p:nvSpPr>
          <p:spPr>
            <a:xfrm>
              <a:off x="6762815" y="3333298"/>
              <a:ext cx="1374674" cy="589830"/>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stopping</a:t>
              </a:r>
            </a:p>
          </p:txBody>
        </p:sp>
        <p:sp>
          <p:nvSpPr>
            <p:cNvPr id="39" name="Rounded Rectangle 38"/>
            <p:cNvSpPr/>
            <p:nvPr/>
          </p:nvSpPr>
          <p:spPr>
            <a:xfrm>
              <a:off x="8575829" y="3333298"/>
              <a:ext cx="1374675" cy="589830"/>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stopped</a:t>
              </a:r>
            </a:p>
          </p:txBody>
        </p:sp>
        <p:cxnSp>
          <p:nvCxnSpPr>
            <p:cNvPr id="40" name="Straight Arrow Connector 39"/>
            <p:cNvCxnSpPr>
              <a:cxnSpLocks/>
              <a:stCxn id="38" idx="3"/>
              <a:endCxn id="39" idx="1"/>
            </p:cNvCxnSpPr>
            <p:nvPr/>
          </p:nvCxnSpPr>
          <p:spPr>
            <a:xfrm>
              <a:off x="8137489" y="3628213"/>
              <a:ext cx="43834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098B6D9A-1DD0-DB49-A3B1-06B3623B506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1030" y="2160254"/>
              <a:ext cx="675701" cy="675701"/>
            </a:xfrm>
            <a:prstGeom prst="rect">
              <a:avLst/>
            </a:prstGeom>
          </p:spPr>
        </p:pic>
        <p:pic>
          <p:nvPicPr>
            <p:cNvPr id="50" name="Graphic 49">
              <a:extLst>
                <a:ext uri="{FF2B5EF4-FFF2-40B4-BE49-F238E27FC236}">
                  <a16:creationId xmlns:a16="http://schemas.microsoft.com/office/drawing/2014/main" id="{8DAAD020-BA8D-284F-882A-5D3E71ED3E6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085" y="1364438"/>
              <a:ext cx="591829" cy="591829"/>
            </a:xfrm>
            <a:prstGeom prst="rect">
              <a:avLst/>
            </a:prstGeom>
          </p:spPr>
        </p:pic>
      </p:grpSp>
      <p:sp>
        <p:nvSpPr>
          <p:cNvPr id="8" name="Footer Placeholder 7">
            <a:extLst>
              <a:ext uri="{FF2B5EF4-FFF2-40B4-BE49-F238E27FC236}">
                <a16:creationId xmlns:a16="http://schemas.microsoft.com/office/drawing/2014/main" id="{69F52E2A-02A2-8C48-8BE7-01A2E5C2B5E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11" name="Slide Number Placeholder 10">
            <a:extLst>
              <a:ext uri="{FF2B5EF4-FFF2-40B4-BE49-F238E27FC236}">
                <a16:creationId xmlns:a16="http://schemas.microsoft.com/office/drawing/2014/main" id="{7CA05716-DE85-0A40-829B-2BA3A696DD9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29</a:t>
            </a:fld>
            <a:endParaRPr lang="en-US" dirty="0">
              <a:latin typeface="+mn-lt"/>
            </a:endParaRPr>
          </a:p>
        </p:txBody>
      </p:sp>
    </p:spTree>
    <p:custDataLst>
      <p:tags r:id="rId1"/>
    </p:custDataLst>
    <p:extLst>
      <p:ext uri="{BB962C8B-B14F-4D97-AF65-F5344CB8AC3E}">
        <p14:creationId xmlns:p14="http://schemas.microsoft.com/office/powerpoint/2010/main" val="171379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5" name="Slide Number Placeholder 4">
            <a:extLst>
              <a:ext uri="{FF2B5EF4-FFF2-40B4-BE49-F238E27FC236}">
                <a16:creationId xmlns:a16="http://schemas.microsoft.com/office/drawing/2014/main" id="{E13664B5-EEB6-E049-B72C-49A93FBD477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
        <p:nvSpPr>
          <p:cNvPr id="3" name="Footer Placeholder 2">
            <a:extLst>
              <a:ext uri="{FF2B5EF4-FFF2-40B4-BE49-F238E27FC236}">
                <a16:creationId xmlns:a16="http://schemas.microsoft.com/office/drawing/2014/main" id="{6946B7C9-428E-944F-B49F-049A0D3B1B0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1" name="Content Placeholder 10">
            <a:extLst>
              <a:ext uri="{FF2B5EF4-FFF2-40B4-BE49-F238E27FC236}">
                <a16:creationId xmlns:a16="http://schemas.microsoft.com/office/drawing/2014/main" id="{0884D7AC-B780-0E43-A312-CABF2E15BCA8}"/>
              </a:ext>
            </a:extLst>
          </p:cNvPr>
          <p:cNvSpPr>
            <a:spLocks noGrp="1"/>
          </p:cNvSpPr>
          <p:nvPr>
            <p:ph idx="1"/>
          </p:nvPr>
        </p:nvSpPr>
        <p:spPr/>
        <p:txBody>
          <a:bodyPr/>
          <a:lstStyle/>
          <a:p>
            <a:pPr marL="0" indent="0">
              <a:buNone/>
            </a:pPr>
            <a:r>
              <a:rPr lang="en-US" sz="3200" dirty="0"/>
              <a:t>After completing this module, you should be able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p>
        </p:txBody>
      </p:sp>
    </p:spTree>
    <p:custDataLst>
      <p:tags r:id="rId1"/>
    </p:custDataLst>
    <p:extLst>
      <p:ext uri="{BB962C8B-B14F-4D97-AF65-F5344CB8AC3E}">
        <p14:creationId xmlns:p14="http://schemas.microsoft.com/office/powerpoint/2010/main" val="3667429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hibernation option </a:t>
            </a:r>
          </a:p>
        </p:txBody>
      </p:sp>
      <p:sp>
        <p:nvSpPr>
          <p:cNvPr id="3" name="Content Placeholder 2"/>
          <p:cNvSpPr>
            <a:spLocks noGrp="1"/>
          </p:cNvSpPr>
          <p:nvPr>
            <p:ph idx="1"/>
          </p:nvPr>
        </p:nvSpPr>
        <p:spPr>
          <a:xfrm>
            <a:off x="419100" y="3263183"/>
            <a:ext cx="11353800" cy="2913779"/>
          </a:xfrm>
        </p:spPr>
        <p:txBody>
          <a:bodyPr/>
          <a:lstStyle/>
          <a:p>
            <a:r>
              <a:rPr lang="en-US" sz="2400" dirty="0"/>
              <a:t>Benefits</a:t>
            </a:r>
          </a:p>
          <a:p>
            <a:pPr lvl="1"/>
            <a:r>
              <a:rPr lang="en-US" sz="2000" dirty="0"/>
              <a:t>It saves the contents from the instance memory (RAM). </a:t>
            </a:r>
          </a:p>
          <a:p>
            <a:pPr lvl="1"/>
            <a:r>
              <a:rPr lang="en-US" sz="2000" dirty="0"/>
              <a:t>On instance restart, RAM contents are reloaded, previously running processes are resumed.</a:t>
            </a:r>
          </a:p>
          <a:p>
            <a:pPr lvl="1"/>
            <a:r>
              <a:rPr lang="en-US" sz="2000" dirty="0"/>
              <a:t>You can save on cost in a hibernated state versus a running state (costs are similar to a stopped instance).</a:t>
            </a:r>
            <a:endParaRPr lang="en-US" sz="1800" dirty="0"/>
          </a:p>
          <a:p>
            <a:r>
              <a:rPr lang="en-US" sz="2400" dirty="0"/>
              <a:t>Prerequisites</a:t>
            </a:r>
          </a:p>
          <a:p>
            <a:pPr lvl="1"/>
            <a:r>
              <a:rPr lang="en-US" sz="2000" dirty="0"/>
              <a:t>Only certain Linux AMIs (such as Amazon Linux 2) and only certain instance families support it.</a:t>
            </a:r>
          </a:p>
          <a:p>
            <a:pPr lvl="1"/>
            <a:r>
              <a:rPr lang="en-US" sz="2000" dirty="0"/>
              <a:t>Instance must have an encrypted Amazon EBS root volume and a maximum of150 GB RAM.</a:t>
            </a:r>
          </a:p>
          <a:p>
            <a:pPr lvl="1"/>
            <a:r>
              <a:rPr lang="en-US" sz="2000" dirty="0"/>
              <a:t>Hibernation must be enabled at instance launch.</a:t>
            </a:r>
          </a:p>
          <a:p>
            <a:pPr lvl="1"/>
            <a:endParaRPr lang="en-US" sz="2000" dirty="0"/>
          </a:p>
          <a:p>
            <a:endParaRPr lang="en-US" sz="2400" dirty="0"/>
          </a:p>
        </p:txBody>
      </p:sp>
      <p:sp>
        <p:nvSpPr>
          <p:cNvPr id="5" name="Slide Number Placeholder 4">
            <a:extLst>
              <a:ext uri="{FF2B5EF4-FFF2-40B4-BE49-F238E27FC236}">
                <a16:creationId xmlns:a16="http://schemas.microsoft.com/office/drawing/2014/main" id="{10AD9707-4A7F-0644-B0C3-827A58AAE13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
        <p:nvSpPr>
          <p:cNvPr id="4" name="Footer Placeholder 3">
            <a:extLst>
              <a:ext uri="{FF2B5EF4-FFF2-40B4-BE49-F238E27FC236}">
                <a16:creationId xmlns:a16="http://schemas.microsoft.com/office/drawing/2014/main" id="{1FD1C623-D69E-AF49-877B-0EF84B6C057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Picture 5" descr="diagram showing an instance entering and then exiting hibernation.">
            <a:extLst>
              <a:ext uri="{FF2B5EF4-FFF2-40B4-BE49-F238E27FC236}">
                <a16:creationId xmlns:a16="http://schemas.microsoft.com/office/drawing/2014/main" id="{5C672129-9A94-1044-BB4F-172E397AE0E3}"/>
              </a:ext>
            </a:extLst>
          </p:cNvPr>
          <p:cNvPicPr>
            <a:picLocks noChangeAspect="1"/>
          </p:cNvPicPr>
          <p:nvPr/>
        </p:nvPicPr>
        <p:blipFill>
          <a:blip r:embed="rId4"/>
          <a:stretch>
            <a:fillRect/>
          </a:stretch>
        </p:blipFill>
        <p:spPr>
          <a:xfrm>
            <a:off x="2020340" y="1189531"/>
            <a:ext cx="8763774" cy="2420993"/>
          </a:xfrm>
          <a:prstGeom prst="rect">
            <a:avLst/>
          </a:prstGeom>
        </p:spPr>
      </p:pic>
    </p:spTree>
    <p:custDataLst>
      <p:tags r:id="rId1"/>
    </p:custDataLst>
    <p:extLst>
      <p:ext uri="{BB962C8B-B14F-4D97-AF65-F5344CB8AC3E}">
        <p14:creationId xmlns:p14="http://schemas.microsoft.com/office/powerpoint/2010/main" val="1698085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E466-2810-F740-80BF-441C6A03C8D2}"/>
              </a:ext>
            </a:extLst>
          </p:cNvPr>
          <p:cNvSpPr>
            <a:spLocks noGrp="1"/>
          </p:cNvSpPr>
          <p:nvPr>
            <p:ph type="title"/>
          </p:nvPr>
        </p:nvSpPr>
        <p:spPr/>
        <p:txBody>
          <a:bodyPr/>
          <a:lstStyle/>
          <a:p>
            <a:r>
              <a:rPr lang="en-US" dirty="0"/>
              <a:t>Consider using an Elastic IP address</a:t>
            </a:r>
          </a:p>
        </p:txBody>
      </p:sp>
      <p:sp>
        <p:nvSpPr>
          <p:cNvPr id="3" name="Content Placeholder 2">
            <a:extLst>
              <a:ext uri="{FF2B5EF4-FFF2-40B4-BE49-F238E27FC236}">
                <a16:creationId xmlns:a16="http://schemas.microsoft.com/office/drawing/2014/main" id="{9429DD88-0F1B-B347-A103-CDEBE616C4E2}"/>
              </a:ext>
            </a:extLst>
          </p:cNvPr>
          <p:cNvSpPr>
            <a:spLocks noGrp="1"/>
          </p:cNvSpPr>
          <p:nvPr>
            <p:ph idx="1"/>
          </p:nvPr>
        </p:nvSpPr>
        <p:spPr/>
        <p:txBody>
          <a:bodyPr/>
          <a:lstStyle/>
          <a:p>
            <a:r>
              <a:rPr lang="en-US" sz="2400" b="1" dirty="0">
                <a:solidFill>
                  <a:schemeClr val="accent5"/>
                </a:solidFill>
              </a:rPr>
              <a:t>Rebooting</a:t>
            </a:r>
            <a:r>
              <a:rPr lang="en-US" sz="2400" dirty="0"/>
              <a:t> an instance will </a:t>
            </a:r>
            <a:r>
              <a:rPr lang="en-US" sz="2400" i="1" dirty="0"/>
              <a:t>not</a:t>
            </a:r>
            <a:r>
              <a:rPr lang="en-US" sz="2400" dirty="0"/>
              <a:t> change any IP addresses or DNS hostnames.</a:t>
            </a:r>
          </a:p>
          <a:p>
            <a:endParaRPr lang="en-US" sz="2400" dirty="0"/>
          </a:p>
          <a:p>
            <a:r>
              <a:rPr lang="en-US" sz="2400" dirty="0"/>
              <a:t>When an instance is </a:t>
            </a:r>
            <a:r>
              <a:rPr lang="en-US" sz="2400" b="1" dirty="0">
                <a:solidFill>
                  <a:schemeClr val="accent5"/>
                </a:solidFill>
              </a:rPr>
              <a:t>stopped</a:t>
            </a:r>
            <a:r>
              <a:rPr lang="en-US" sz="2400" dirty="0"/>
              <a:t> and then </a:t>
            </a:r>
            <a:r>
              <a:rPr lang="en-US" sz="2400" b="1" dirty="0">
                <a:solidFill>
                  <a:schemeClr val="accent5"/>
                </a:solidFill>
              </a:rPr>
              <a:t>started</a:t>
            </a:r>
            <a:r>
              <a:rPr lang="en-US" sz="2400" dirty="0"/>
              <a:t> again – </a:t>
            </a:r>
          </a:p>
          <a:p>
            <a:pPr lvl="1"/>
            <a:r>
              <a:rPr lang="en-US" sz="2000" dirty="0">
                <a:solidFill>
                  <a:schemeClr val="accent6"/>
                </a:solidFill>
              </a:rPr>
              <a:t>The </a:t>
            </a:r>
            <a:r>
              <a:rPr lang="en-US" sz="2000" i="1" dirty="0">
                <a:solidFill>
                  <a:schemeClr val="accent6"/>
                </a:solidFill>
              </a:rPr>
              <a:t>public</a:t>
            </a:r>
            <a:r>
              <a:rPr lang="en-US" sz="2000" dirty="0">
                <a:solidFill>
                  <a:schemeClr val="accent6"/>
                </a:solidFill>
              </a:rPr>
              <a:t> IPv4 address and </a:t>
            </a:r>
            <a:r>
              <a:rPr lang="en-US" sz="2000" i="1" dirty="0">
                <a:solidFill>
                  <a:schemeClr val="accent6"/>
                </a:solidFill>
              </a:rPr>
              <a:t>external</a:t>
            </a:r>
            <a:r>
              <a:rPr lang="en-US" sz="2000" dirty="0">
                <a:solidFill>
                  <a:schemeClr val="accent6"/>
                </a:solidFill>
              </a:rPr>
              <a:t> DNS hostname will change.</a:t>
            </a:r>
            <a:br>
              <a:rPr lang="en-US" sz="2000" dirty="0">
                <a:solidFill>
                  <a:schemeClr val="accent6"/>
                </a:solidFill>
              </a:rPr>
            </a:br>
            <a:endParaRPr lang="en-US" sz="2000" dirty="0">
              <a:solidFill>
                <a:schemeClr val="accent6"/>
              </a:solidFill>
            </a:endParaRPr>
          </a:p>
          <a:p>
            <a:pPr lvl="1"/>
            <a:r>
              <a:rPr lang="en-US" sz="2000" dirty="0"/>
              <a:t>The </a:t>
            </a:r>
            <a:r>
              <a:rPr lang="en-US" sz="2000" i="1" dirty="0"/>
              <a:t>private</a:t>
            </a:r>
            <a:r>
              <a:rPr lang="en-US" sz="2000" dirty="0"/>
              <a:t> IPv4 address and internal DNS hostname do </a:t>
            </a:r>
            <a:r>
              <a:rPr lang="en-US" sz="2000" i="1" dirty="0"/>
              <a:t>not</a:t>
            </a:r>
            <a:r>
              <a:rPr lang="en-US" sz="2000" dirty="0"/>
              <a:t> change.</a:t>
            </a:r>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46C56D74-85A6-3748-81BD-94FA3C1C0E4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
        <p:nvSpPr>
          <p:cNvPr id="10" name="Content Placeholder 9">
            <a:extLst>
              <a:ext uri="{FF2B5EF4-FFF2-40B4-BE49-F238E27FC236}">
                <a16:creationId xmlns:a16="http://schemas.microsoft.com/office/drawing/2014/main" id="{1109DBB5-8287-244A-847A-205E873200E8}"/>
              </a:ext>
            </a:extLst>
          </p:cNvPr>
          <p:cNvSpPr>
            <a:spLocks noGrp="1"/>
          </p:cNvSpPr>
          <p:nvPr>
            <p:ph idx="13"/>
          </p:nvPr>
        </p:nvSpPr>
        <p:spPr/>
        <p:txBody>
          <a:bodyPr/>
          <a:lstStyle/>
          <a:p>
            <a:r>
              <a:rPr lang="en-US" sz="2400" dirty="0"/>
              <a:t>If you require a persistent public IP address – </a:t>
            </a:r>
          </a:p>
          <a:p>
            <a:pPr lvl="1"/>
            <a:r>
              <a:rPr lang="en-US" sz="2000" dirty="0"/>
              <a:t>Associate an </a:t>
            </a:r>
            <a:r>
              <a:rPr lang="en-US" sz="2000" b="1" dirty="0">
                <a:solidFill>
                  <a:schemeClr val="accent5"/>
                </a:solidFill>
              </a:rPr>
              <a:t>Elastic IP address </a:t>
            </a:r>
            <a:r>
              <a:rPr lang="en-US" sz="2000" dirty="0"/>
              <a:t>with the instance.</a:t>
            </a:r>
          </a:p>
          <a:p>
            <a:pPr lvl="1"/>
            <a:endParaRPr lang="en-US" sz="2000" dirty="0"/>
          </a:p>
          <a:p>
            <a:r>
              <a:rPr lang="en-US" sz="2400" dirty="0"/>
              <a:t>Elastic IP address characteristics – </a:t>
            </a:r>
          </a:p>
          <a:p>
            <a:pPr lvl="1"/>
            <a:r>
              <a:rPr lang="en-US" sz="2000" dirty="0"/>
              <a:t>Can be associated with instances in the Region as needed.</a:t>
            </a:r>
            <a:br>
              <a:rPr lang="en-US" sz="2000" dirty="0"/>
            </a:br>
            <a:endParaRPr lang="en-US" sz="2000" dirty="0"/>
          </a:p>
          <a:p>
            <a:pPr lvl="1"/>
            <a:r>
              <a:rPr lang="en-US" sz="2000" dirty="0"/>
              <a:t>Remains allocated to your account until you choose to release it.</a:t>
            </a:r>
            <a:endParaRPr lang="en-US" dirty="0"/>
          </a:p>
        </p:txBody>
      </p:sp>
      <p:sp>
        <p:nvSpPr>
          <p:cNvPr id="5" name="Footer Placeholder 4">
            <a:extLst>
              <a:ext uri="{FF2B5EF4-FFF2-40B4-BE49-F238E27FC236}">
                <a16:creationId xmlns:a16="http://schemas.microsoft.com/office/drawing/2014/main" id="{C3E8BE48-ED51-314D-B9AE-08A0778B701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9" name="Group 8">
            <a:extLst>
              <a:ext uri="{FF2B5EF4-FFF2-40B4-BE49-F238E27FC236}">
                <a16:creationId xmlns:a16="http://schemas.microsoft.com/office/drawing/2014/main" id="{3F08C504-C754-DC47-8A0E-1E931906EF3C}"/>
              </a:ext>
              <a:ext uri="{C183D7F6-B498-43B3-948B-1728B52AA6E4}">
                <adec:decorative xmlns:adec="http://schemas.microsoft.com/office/drawing/2017/decorative" val="1"/>
              </a:ext>
            </a:extLst>
          </p:cNvPr>
          <p:cNvGrpSpPr/>
          <p:nvPr/>
        </p:nvGrpSpPr>
        <p:grpSpPr>
          <a:xfrm>
            <a:off x="5395862" y="5102916"/>
            <a:ext cx="1242346" cy="1253434"/>
            <a:chOff x="10493446" y="1882588"/>
            <a:chExt cx="1242346" cy="1253434"/>
          </a:xfrm>
        </p:grpSpPr>
        <p:pic>
          <p:nvPicPr>
            <p:cNvPr id="7" name="Graphic 6">
              <a:extLst>
                <a:ext uri="{FF2B5EF4-FFF2-40B4-BE49-F238E27FC236}">
                  <a16:creationId xmlns:a16="http://schemas.microsoft.com/office/drawing/2014/main" id="{866370B7-12A0-6849-9E77-051588517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3789" y="1882588"/>
              <a:ext cx="781660" cy="781660"/>
            </a:xfrm>
            <a:prstGeom prst="rect">
              <a:avLst/>
            </a:prstGeom>
          </p:spPr>
        </p:pic>
        <p:sp>
          <p:nvSpPr>
            <p:cNvPr id="8" name="TextBox 7">
              <a:extLst>
                <a:ext uri="{FF2B5EF4-FFF2-40B4-BE49-F238E27FC236}">
                  <a16:creationId xmlns:a16="http://schemas.microsoft.com/office/drawing/2014/main" id="{D57E80BE-4DB8-7F47-BFCA-E1DED74BD78A}"/>
                </a:ext>
              </a:extLst>
            </p:cNvPr>
            <p:cNvSpPr txBox="1"/>
            <p:nvPr/>
          </p:nvSpPr>
          <p:spPr>
            <a:xfrm>
              <a:off x="10493446" y="2551247"/>
              <a:ext cx="1242346"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IP Address</a:t>
              </a:r>
            </a:p>
          </p:txBody>
        </p:sp>
      </p:grpSp>
    </p:spTree>
    <p:custDataLst>
      <p:tags r:id="rId1"/>
    </p:custDataLst>
    <p:extLst>
      <p:ext uri="{BB962C8B-B14F-4D97-AF65-F5344CB8AC3E}">
        <p14:creationId xmlns:p14="http://schemas.microsoft.com/office/powerpoint/2010/main" val="1150125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instance metadata</a:t>
            </a:r>
          </a:p>
        </p:txBody>
      </p:sp>
      <p:sp>
        <p:nvSpPr>
          <p:cNvPr id="3" name="Content Placeholder 2"/>
          <p:cNvSpPr>
            <a:spLocks noGrp="1"/>
          </p:cNvSpPr>
          <p:nvPr>
            <p:ph idx="1"/>
          </p:nvPr>
        </p:nvSpPr>
        <p:spPr>
          <a:xfrm>
            <a:off x="419100" y="1528175"/>
            <a:ext cx="11353800" cy="4648788"/>
          </a:xfrm>
        </p:spPr>
        <p:txBody>
          <a:bodyPr/>
          <a:lstStyle/>
          <a:p>
            <a:r>
              <a:rPr lang="en-US" b="1" dirty="0">
                <a:solidFill>
                  <a:schemeClr val="accent5"/>
                </a:solidFill>
              </a:rPr>
              <a:t>Instance metadata</a:t>
            </a:r>
            <a:r>
              <a:rPr lang="en-US" dirty="0"/>
              <a:t> is data about your instance.</a:t>
            </a:r>
          </a:p>
          <a:p>
            <a:r>
              <a:rPr lang="en-US" dirty="0"/>
              <a:t>While you are connected to the instance, you can view it – </a:t>
            </a:r>
          </a:p>
          <a:p>
            <a:pPr lvl="1"/>
            <a:r>
              <a:rPr lang="en-US" sz="2000" dirty="0"/>
              <a:t>In a browser: </a:t>
            </a:r>
            <a:r>
              <a:rPr lang="en-US" sz="2000" dirty="0">
                <a:latin typeface="Lucida Console" panose="020B0609040504020204" pitchFamily="49" charset="0"/>
              </a:rPr>
              <a:t>http://169.254.169.254/latest/meta-data/</a:t>
            </a:r>
            <a:endParaRPr lang="en-US" sz="2000" dirty="0"/>
          </a:p>
          <a:p>
            <a:pPr lvl="1"/>
            <a:r>
              <a:rPr lang="en-US" sz="2000" dirty="0"/>
              <a:t>In a terminal window: </a:t>
            </a:r>
            <a:r>
              <a:rPr lang="en-US" sz="2000" dirty="0">
                <a:latin typeface="Lucida Console" panose="020B0609040504020204" pitchFamily="49" charset="0"/>
              </a:rPr>
              <a:t>curl http://169.254.169.254/latest/meta-data/</a:t>
            </a:r>
            <a:endParaRPr lang="en-US" sz="2000" dirty="0"/>
          </a:p>
          <a:p>
            <a:r>
              <a:rPr lang="en-US" dirty="0"/>
              <a:t>Example retrievable values – </a:t>
            </a:r>
          </a:p>
          <a:p>
            <a:pPr lvl="1"/>
            <a:r>
              <a:rPr lang="en-US" sz="2000" dirty="0"/>
              <a:t>Public IP address, private IP address, public hostname, instance ID, security groups, Region, Availability Zone.</a:t>
            </a:r>
          </a:p>
          <a:p>
            <a:pPr lvl="1"/>
            <a:r>
              <a:rPr lang="en-US" sz="2000" dirty="0"/>
              <a:t>Any user data specified at instance launch can also be accessed at: </a:t>
            </a:r>
            <a:r>
              <a:rPr lang="en-US" sz="2000" dirty="0">
                <a:latin typeface="Lucida Console" panose="020B0609040504020204" pitchFamily="49" charset="0"/>
              </a:rPr>
              <a:t>http://169.254.169.254/latest/user-data/</a:t>
            </a:r>
            <a:endParaRPr lang="en-US" sz="2000" dirty="0"/>
          </a:p>
          <a:p>
            <a:r>
              <a:rPr lang="en-US" dirty="0"/>
              <a:t>It can be used to configure or manage a running instance.</a:t>
            </a:r>
          </a:p>
          <a:p>
            <a:pPr lvl="1"/>
            <a:r>
              <a:rPr lang="en-US" sz="2000" dirty="0"/>
              <a:t>For example, author a configuration script that reads the metadata and uses it to configure applications or OS settings.</a:t>
            </a:r>
            <a:endParaRPr lang="en-US" dirty="0"/>
          </a:p>
          <a:p>
            <a:pPr marL="0" indent="0">
              <a:buNone/>
            </a:pPr>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B207D6EA-5296-BD41-A320-C3963A34C3C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E9A27CC0-5DFB-924B-B321-63CD3E63632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2818736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9B58-7A92-774E-BC3A-BB4486AE738A}"/>
              </a:ext>
            </a:extLst>
          </p:cNvPr>
          <p:cNvSpPr>
            <a:spLocks noGrp="1"/>
          </p:cNvSpPr>
          <p:nvPr>
            <p:ph type="title"/>
          </p:nvPr>
        </p:nvSpPr>
        <p:spPr/>
        <p:txBody>
          <a:bodyPr/>
          <a:lstStyle/>
          <a:p>
            <a:r>
              <a:rPr lang="en-US" dirty="0"/>
              <a:t>Amazon CloudWatch for monitoring</a:t>
            </a:r>
          </a:p>
        </p:txBody>
      </p:sp>
      <p:sp>
        <p:nvSpPr>
          <p:cNvPr id="3" name="Content Placeholder 2">
            <a:extLst>
              <a:ext uri="{FF2B5EF4-FFF2-40B4-BE49-F238E27FC236}">
                <a16:creationId xmlns:a16="http://schemas.microsoft.com/office/drawing/2014/main" id="{30241FC8-E0C7-C442-A897-0F948721DFA1}"/>
              </a:ext>
            </a:extLst>
          </p:cNvPr>
          <p:cNvSpPr>
            <a:spLocks noGrp="1"/>
          </p:cNvSpPr>
          <p:nvPr>
            <p:ph idx="1"/>
          </p:nvPr>
        </p:nvSpPr>
        <p:spPr>
          <a:xfrm>
            <a:off x="312967" y="1528175"/>
            <a:ext cx="6118434" cy="4648788"/>
          </a:xfrm>
        </p:spPr>
        <p:txBody>
          <a:bodyPr/>
          <a:lstStyle/>
          <a:p>
            <a:r>
              <a:rPr lang="en-US" sz="2000" dirty="0"/>
              <a:t>Use </a:t>
            </a:r>
            <a:r>
              <a:rPr lang="en-US" sz="2000" b="1" dirty="0">
                <a:solidFill>
                  <a:schemeClr val="accent5"/>
                </a:solidFill>
              </a:rPr>
              <a:t>Amazon CloudWatch </a:t>
            </a:r>
            <a:r>
              <a:rPr lang="en-US" sz="2000" dirty="0"/>
              <a:t>to monitor EC2 instances</a:t>
            </a:r>
          </a:p>
          <a:p>
            <a:pPr lvl="1"/>
            <a:r>
              <a:rPr lang="en-US" sz="1800" dirty="0"/>
              <a:t>Provides near-real-time metrics</a:t>
            </a:r>
          </a:p>
          <a:p>
            <a:pPr lvl="1"/>
            <a:r>
              <a:rPr lang="en-US" sz="1800" dirty="0"/>
              <a:t>Provides charts in the Amazon EC2 console </a:t>
            </a:r>
            <a:r>
              <a:rPr lang="en-US" sz="1800" b="1" dirty="0"/>
              <a:t>Monitoring</a:t>
            </a:r>
            <a:r>
              <a:rPr lang="en-US" sz="1800" dirty="0"/>
              <a:t> tab that you can view</a:t>
            </a:r>
          </a:p>
          <a:p>
            <a:pPr lvl="1"/>
            <a:r>
              <a:rPr lang="en-US" sz="1800" dirty="0"/>
              <a:t>Maintains 15 months of historical data</a:t>
            </a:r>
          </a:p>
          <a:p>
            <a:pPr lvl="1"/>
            <a:endParaRPr lang="en-US" sz="1800" dirty="0"/>
          </a:p>
          <a:p>
            <a:r>
              <a:rPr lang="en-US" sz="2000" b="1" dirty="0">
                <a:solidFill>
                  <a:schemeClr val="accent5"/>
                </a:solidFill>
              </a:rPr>
              <a:t>Basic monitoring</a:t>
            </a:r>
          </a:p>
          <a:p>
            <a:pPr lvl="1"/>
            <a:r>
              <a:rPr lang="en-US" sz="1800" dirty="0"/>
              <a:t>Default, no additional cost</a:t>
            </a:r>
          </a:p>
          <a:p>
            <a:pPr lvl="1"/>
            <a:r>
              <a:rPr lang="en-US" sz="1800" dirty="0"/>
              <a:t>Metric data sent to CloudWatch every 5 minutes</a:t>
            </a:r>
          </a:p>
          <a:p>
            <a:pPr lvl="1"/>
            <a:endParaRPr lang="en-US" sz="1800" dirty="0"/>
          </a:p>
          <a:p>
            <a:r>
              <a:rPr lang="en-US" sz="2000" b="1" dirty="0">
                <a:solidFill>
                  <a:schemeClr val="accent5"/>
                </a:solidFill>
              </a:rPr>
              <a:t>Detailed monitoring</a:t>
            </a:r>
          </a:p>
          <a:p>
            <a:pPr lvl="1"/>
            <a:r>
              <a:rPr lang="en-US" sz="1800" dirty="0"/>
              <a:t>Fixed monthly rate for seven pre-selected metrics </a:t>
            </a:r>
          </a:p>
          <a:p>
            <a:pPr lvl="1"/>
            <a:r>
              <a:rPr lang="en-US" sz="1800" dirty="0"/>
              <a:t>Metric data delivered every 1 minute</a:t>
            </a:r>
          </a:p>
          <a:p>
            <a:endParaRPr lang="en-US" sz="2000" dirty="0"/>
          </a:p>
        </p:txBody>
      </p:sp>
      <p:sp>
        <p:nvSpPr>
          <p:cNvPr id="4" name="Slide Number Placeholder 3">
            <a:extLst>
              <a:ext uri="{FF2B5EF4-FFF2-40B4-BE49-F238E27FC236}">
                <a16:creationId xmlns:a16="http://schemas.microsoft.com/office/drawing/2014/main" id="{D0CFF0B1-4102-484F-B02A-21FE01BF14C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
        <p:nvSpPr>
          <p:cNvPr id="5" name="Footer Placeholder 4">
            <a:extLst>
              <a:ext uri="{FF2B5EF4-FFF2-40B4-BE49-F238E27FC236}">
                <a16:creationId xmlns:a16="http://schemas.microsoft.com/office/drawing/2014/main" id="{C86E1920-02E4-5B4E-AE3E-B9509C5D4EC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2" name="Group 21" descr="screen capture of the EC2 console showing the Monitoring tab view. The charts in the monitoring tab are highlighted.">
            <a:extLst>
              <a:ext uri="{FF2B5EF4-FFF2-40B4-BE49-F238E27FC236}">
                <a16:creationId xmlns:a16="http://schemas.microsoft.com/office/drawing/2014/main" id="{90F3373A-15A9-BA47-B8DE-433C0BC56FC8}"/>
              </a:ext>
            </a:extLst>
          </p:cNvPr>
          <p:cNvGrpSpPr/>
          <p:nvPr/>
        </p:nvGrpSpPr>
        <p:grpSpPr>
          <a:xfrm>
            <a:off x="6200325" y="1279221"/>
            <a:ext cx="5452849" cy="5384589"/>
            <a:chOff x="6278337" y="1279221"/>
            <a:chExt cx="5452849" cy="5384589"/>
          </a:xfrm>
        </p:grpSpPr>
        <p:grpSp>
          <p:nvGrpSpPr>
            <p:cNvPr id="21" name="Group 20">
              <a:extLst>
                <a:ext uri="{FF2B5EF4-FFF2-40B4-BE49-F238E27FC236}">
                  <a16:creationId xmlns:a16="http://schemas.microsoft.com/office/drawing/2014/main" id="{544BFC06-028E-6244-9EC8-642758CE4CC0}"/>
                </a:ext>
              </a:extLst>
            </p:cNvPr>
            <p:cNvGrpSpPr/>
            <p:nvPr/>
          </p:nvGrpSpPr>
          <p:grpSpPr>
            <a:xfrm>
              <a:off x="6278337" y="2250006"/>
              <a:ext cx="5293307" cy="4413804"/>
              <a:chOff x="6278337" y="2250006"/>
              <a:chExt cx="5293307" cy="4413804"/>
            </a:xfrm>
          </p:grpSpPr>
          <p:pic>
            <p:nvPicPr>
              <p:cNvPr id="15" name="Picture 14">
                <a:extLst>
                  <a:ext uri="{FF2B5EF4-FFF2-40B4-BE49-F238E27FC236}">
                    <a16:creationId xmlns:a16="http://schemas.microsoft.com/office/drawing/2014/main" id="{2776498D-DCDA-A44E-A03A-99B6942BD933}"/>
                  </a:ext>
                </a:extLst>
              </p:cNvPr>
              <p:cNvPicPr>
                <a:picLocks noChangeAspect="1"/>
              </p:cNvPicPr>
              <p:nvPr/>
            </p:nvPicPr>
            <p:blipFill>
              <a:blip r:embed="rId4"/>
              <a:stretch>
                <a:fillRect/>
              </a:stretch>
            </p:blipFill>
            <p:spPr>
              <a:xfrm>
                <a:off x="6278337" y="2250006"/>
                <a:ext cx="5293307" cy="4413804"/>
              </a:xfrm>
              <a:prstGeom prst="rect">
                <a:avLst/>
              </a:prstGeom>
              <a:ln>
                <a:solidFill>
                  <a:schemeClr val="accent1"/>
                </a:solidFill>
              </a:ln>
            </p:spPr>
          </p:pic>
          <p:sp>
            <p:nvSpPr>
              <p:cNvPr id="20" name="Rectangle 19">
                <a:extLst>
                  <a:ext uri="{FF2B5EF4-FFF2-40B4-BE49-F238E27FC236}">
                    <a16:creationId xmlns:a16="http://schemas.microsoft.com/office/drawing/2014/main" id="{7421B20E-971C-F94B-BE0A-0A4F1BC083C6}"/>
                  </a:ext>
                </a:extLst>
              </p:cNvPr>
              <p:cNvSpPr/>
              <p:nvPr/>
            </p:nvSpPr>
            <p:spPr>
              <a:xfrm>
                <a:off x="9453372" y="2311342"/>
                <a:ext cx="907107" cy="12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ED5E8DC3-DB8F-DD4C-881B-983BF361CA46}"/>
                </a:ext>
              </a:extLst>
            </p:cNvPr>
            <p:cNvSpPr txBox="1"/>
            <p:nvPr/>
          </p:nvSpPr>
          <p:spPr>
            <a:xfrm>
              <a:off x="6920607" y="1850747"/>
              <a:ext cx="2188750"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12" name="Graphic 11">
              <a:extLst>
                <a:ext uri="{FF2B5EF4-FFF2-40B4-BE49-F238E27FC236}">
                  <a16:creationId xmlns:a16="http://schemas.microsoft.com/office/drawing/2014/main" id="{034236BD-4692-4E4F-9923-5554DA4E39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0662" y="1302107"/>
              <a:ext cx="548640" cy="548640"/>
            </a:xfrm>
            <a:prstGeom prst="rect">
              <a:avLst/>
            </a:prstGeom>
          </p:spPr>
        </p:pic>
        <p:pic>
          <p:nvPicPr>
            <p:cNvPr id="13" name="Graphic 12">
              <a:extLst>
                <a:ext uri="{FF2B5EF4-FFF2-40B4-BE49-F238E27FC236}">
                  <a16:creationId xmlns:a16="http://schemas.microsoft.com/office/drawing/2014/main" id="{9C9DBC19-E45D-0947-BB1F-4C9CB8F501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29457" y="1279221"/>
              <a:ext cx="548640" cy="548640"/>
            </a:xfrm>
            <a:prstGeom prst="rect">
              <a:avLst/>
            </a:prstGeom>
          </p:spPr>
        </p:pic>
        <p:sp>
          <p:nvSpPr>
            <p:cNvPr id="14" name="TextBox 13">
              <a:extLst>
                <a:ext uri="{FF2B5EF4-FFF2-40B4-BE49-F238E27FC236}">
                  <a16:creationId xmlns:a16="http://schemas.microsoft.com/office/drawing/2014/main" id="{30D6A80C-E29F-894D-AED8-7F8FE21352E1}"/>
                </a:ext>
              </a:extLst>
            </p:cNvPr>
            <p:cNvSpPr txBox="1"/>
            <p:nvPr/>
          </p:nvSpPr>
          <p:spPr>
            <a:xfrm>
              <a:off x="9076368" y="1851586"/>
              <a:ext cx="2654818"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 with CloudWatch</a:t>
              </a:r>
            </a:p>
          </p:txBody>
        </p:sp>
        <p:cxnSp>
          <p:nvCxnSpPr>
            <p:cNvPr id="17" name="Straight Arrow Connector 16">
              <a:extLst>
                <a:ext uri="{FF2B5EF4-FFF2-40B4-BE49-F238E27FC236}">
                  <a16:creationId xmlns:a16="http://schemas.microsoft.com/office/drawing/2014/main" id="{7316A9C0-79D0-5C4F-85A0-D5382F6C0027}"/>
                </a:ext>
              </a:extLst>
            </p:cNvPr>
            <p:cNvCxnSpPr>
              <a:cxnSpLocks/>
              <a:stCxn id="13" idx="3"/>
              <a:endCxn id="18" idx="3"/>
            </p:cNvCxnSpPr>
            <p:nvPr/>
          </p:nvCxnSpPr>
          <p:spPr>
            <a:xfrm>
              <a:off x="10678097" y="1553541"/>
              <a:ext cx="809054" cy="3330711"/>
            </a:xfrm>
            <a:prstGeom prst="bentConnector3">
              <a:avLst>
                <a:gd name="adj1" fmla="val 128255"/>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6B8632-2A1E-534B-B465-8A40B36AE9E7}"/>
                </a:ext>
              </a:extLst>
            </p:cNvPr>
            <p:cNvSpPr/>
            <p:nvPr/>
          </p:nvSpPr>
          <p:spPr>
            <a:xfrm>
              <a:off x="7254175" y="3469819"/>
              <a:ext cx="4232976" cy="2828865"/>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Tree>
    <p:custDataLst>
      <p:tags r:id="rId1"/>
    </p:custDataLst>
    <p:extLst>
      <p:ext uri="{BB962C8B-B14F-4D97-AF65-F5344CB8AC3E}">
        <p14:creationId xmlns:p14="http://schemas.microsoft.com/office/powerpoint/2010/main" val="2227685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34</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b="1" dirty="0">
                <a:solidFill>
                  <a:schemeClr val="accent5"/>
                </a:solidFill>
              </a:rPr>
              <a:t>Amazon EC2</a:t>
            </a:r>
            <a:r>
              <a:rPr lang="en-US" sz="2000" dirty="0"/>
              <a:t> enables you to run Windows and Linux </a:t>
            </a:r>
            <a:r>
              <a:rPr lang="en-US" sz="2000" b="1" dirty="0">
                <a:solidFill>
                  <a:schemeClr val="accent5"/>
                </a:solidFill>
              </a:rPr>
              <a:t>virtual machines </a:t>
            </a:r>
            <a:r>
              <a:rPr lang="en-US" sz="2000" dirty="0"/>
              <a:t>in the cloud.</a:t>
            </a:r>
          </a:p>
          <a:p>
            <a:r>
              <a:rPr lang="en-US" sz="2000" dirty="0"/>
              <a:t>You launch </a:t>
            </a:r>
            <a:r>
              <a:rPr lang="en-US" sz="2000" b="1" dirty="0">
                <a:solidFill>
                  <a:schemeClr val="accent5"/>
                </a:solidFill>
              </a:rPr>
              <a:t>EC2 instances</a:t>
            </a:r>
            <a:r>
              <a:rPr lang="en-US" sz="2000" dirty="0"/>
              <a:t> from an </a:t>
            </a:r>
            <a:r>
              <a:rPr lang="en-US" sz="2000" b="1" dirty="0">
                <a:solidFill>
                  <a:schemeClr val="accent5"/>
                </a:solidFill>
              </a:rPr>
              <a:t>AMI</a:t>
            </a:r>
            <a:r>
              <a:rPr lang="en-US" sz="2000" dirty="0"/>
              <a:t> template into a VPC in your account.</a:t>
            </a:r>
          </a:p>
          <a:p>
            <a:r>
              <a:rPr lang="en-US" sz="2000" dirty="0"/>
              <a:t>You can choose from many </a:t>
            </a:r>
            <a:r>
              <a:rPr lang="en-US" sz="2000" b="1" dirty="0">
                <a:solidFill>
                  <a:schemeClr val="accent5"/>
                </a:solidFill>
              </a:rPr>
              <a:t>instance types</a:t>
            </a:r>
            <a:r>
              <a:rPr lang="en-US" sz="2000" dirty="0"/>
              <a:t>. Each instance type offers different combinations of CPU, RAM, storage, and networking capabilities.</a:t>
            </a:r>
          </a:p>
          <a:p>
            <a:r>
              <a:rPr lang="en-US" sz="2000" dirty="0"/>
              <a:t>You can configure </a:t>
            </a:r>
            <a:r>
              <a:rPr lang="en-US" sz="2000" b="1" dirty="0">
                <a:solidFill>
                  <a:schemeClr val="accent5"/>
                </a:solidFill>
              </a:rPr>
              <a:t>security groups </a:t>
            </a:r>
            <a:r>
              <a:rPr lang="en-US" sz="2000" dirty="0"/>
              <a:t>to control access to instances (specify allowed ports and source).</a:t>
            </a:r>
          </a:p>
          <a:p>
            <a:r>
              <a:rPr lang="en-US" sz="2000" b="1" dirty="0">
                <a:solidFill>
                  <a:schemeClr val="accent5"/>
                </a:solidFill>
              </a:rPr>
              <a:t>User data </a:t>
            </a:r>
            <a:r>
              <a:rPr lang="en-US" sz="2000" dirty="0"/>
              <a:t>enables you to specify a script to run the first time that an instance launches. </a:t>
            </a:r>
          </a:p>
          <a:p>
            <a:r>
              <a:rPr lang="en-US" sz="2000" dirty="0"/>
              <a:t>Only </a:t>
            </a:r>
            <a:r>
              <a:rPr lang="en-US" sz="2000" b="1" dirty="0">
                <a:solidFill>
                  <a:schemeClr val="accent5"/>
                </a:solidFill>
              </a:rPr>
              <a:t>instances that are backed by Amazon EBS </a:t>
            </a:r>
            <a:r>
              <a:rPr lang="en-US" sz="2000" dirty="0"/>
              <a:t>can be stopped. </a:t>
            </a:r>
          </a:p>
          <a:p>
            <a:r>
              <a:rPr lang="en-US" sz="2000" dirty="0"/>
              <a:t>You can use </a:t>
            </a:r>
            <a:r>
              <a:rPr lang="en-US" sz="2000" b="1" dirty="0">
                <a:solidFill>
                  <a:schemeClr val="accent5"/>
                </a:solidFill>
              </a:rPr>
              <a:t>Amazon CloudWatch </a:t>
            </a:r>
            <a:r>
              <a:rPr lang="en-US" sz="2000" dirty="0"/>
              <a:t>to capture and review metrics on EC2 instances.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4221487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Amazon EC2 cost optimization</a:t>
            </a:r>
          </a:p>
        </p:txBody>
      </p:sp>
      <p:sp>
        <p:nvSpPr>
          <p:cNvPr id="5" name="Text Placeholder 4">
            <a:extLst>
              <a:ext uri="{FF2B5EF4-FFF2-40B4-BE49-F238E27FC236}">
                <a16:creationId xmlns:a16="http://schemas.microsoft.com/office/drawing/2014/main" id="{CCFB60D0-4DB9-4F4A-84AA-C41058AEAE12}"/>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B72B0E41-B2D1-6641-B8F3-0A6671F66E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8284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BE538B-23AB-3F45-9B09-1966B19E8E8A}"/>
              </a:ext>
            </a:extLst>
          </p:cNvPr>
          <p:cNvSpPr>
            <a:spLocks noGrp="1"/>
          </p:cNvSpPr>
          <p:nvPr>
            <p:ph type="title"/>
          </p:nvPr>
        </p:nvSpPr>
        <p:spPr/>
        <p:txBody>
          <a:bodyPr/>
          <a:lstStyle/>
          <a:p>
            <a:r>
              <a:rPr lang="en-US" dirty="0"/>
              <a:t>Amazon EC2 pricing models</a:t>
            </a:r>
          </a:p>
        </p:txBody>
      </p:sp>
      <p:sp>
        <p:nvSpPr>
          <p:cNvPr id="9" name="Content Placeholder 8">
            <a:extLst>
              <a:ext uri="{FF2B5EF4-FFF2-40B4-BE49-F238E27FC236}">
                <a16:creationId xmlns:a16="http://schemas.microsoft.com/office/drawing/2014/main" id="{7A7E7A69-3224-0A42-8593-606D69F26BE9}"/>
              </a:ext>
            </a:extLst>
          </p:cNvPr>
          <p:cNvSpPr>
            <a:spLocks noGrp="1"/>
          </p:cNvSpPr>
          <p:nvPr>
            <p:ph idx="1"/>
          </p:nvPr>
        </p:nvSpPr>
        <p:spPr>
          <a:xfrm>
            <a:off x="419100" y="1528175"/>
            <a:ext cx="3735456" cy="4645152"/>
          </a:xfrm>
        </p:spPr>
        <p:txBody>
          <a:bodyPr/>
          <a:lstStyle/>
          <a:p>
            <a:pPr marL="0" indent="0">
              <a:buNone/>
            </a:pPr>
            <a:r>
              <a:rPr lang="en-US" sz="2400" b="1" dirty="0">
                <a:solidFill>
                  <a:schemeClr val="accent5"/>
                </a:solidFill>
              </a:rPr>
              <a:t>On-Demand Instances</a:t>
            </a:r>
          </a:p>
          <a:p>
            <a:r>
              <a:rPr lang="en-US" sz="1600" dirty="0"/>
              <a:t>Pay by the hour </a:t>
            </a:r>
          </a:p>
          <a:p>
            <a:r>
              <a:rPr lang="en-US" sz="1600" dirty="0"/>
              <a:t>No long-term commitments.</a:t>
            </a:r>
          </a:p>
          <a:p>
            <a:r>
              <a:rPr lang="en-US" sz="1600" dirty="0"/>
              <a:t>Eligible for the </a:t>
            </a:r>
            <a:r>
              <a:rPr lang="en-US" sz="1600" dirty="0">
                <a:hlinkClick r:id="rId4"/>
              </a:rPr>
              <a:t>AWS Free Tier</a:t>
            </a:r>
            <a:r>
              <a:rPr lang="en-US" sz="1600" dirty="0"/>
              <a:t>.</a:t>
            </a:r>
          </a:p>
          <a:p>
            <a:pPr marL="0" indent="0">
              <a:buNone/>
            </a:pPr>
            <a:endParaRPr lang="en-US" sz="1000" b="1" dirty="0">
              <a:solidFill>
                <a:schemeClr val="accent5"/>
              </a:solidFill>
            </a:endParaRPr>
          </a:p>
          <a:p>
            <a:pPr marL="0" indent="0">
              <a:buNone/>
            </a:pPr>
            <a:r>
              <a:rPr lang="en-US" sz="2400" b="1" dirty="0">
                <a:solidFill>
                  <a:schemeClr val="accent5"/>
                </a:solidFill>
              </a:rPr>
              <a:t>Dedicated Hosts</a:t>
            </a:r>
          </a:p>
          <a:p>
            <a:r>
              <a:rPr lang="en-US" sz="1600" dirty="0"/>
              <a:t>A physical server with EC2 instance capacity fully dedicated to your use.</a:t>
            </a:r>
          </a:p>
          <a:p>
            <a:endParaRPr lang="en-US" sz="1000" b="1" dirty="0">
              <a:solidFill>
                <a:schemeClr val="accent5"/>
              </a:solidFill>
            </a:endParaRPr>
          </a:p>
          <a:p>
            <a:pPr marL="0" indent="0">
              <a:buNone/>
            </a:pPr>
            <a:r>
              <a:rPr lang="en-US" sz="2400" b="1" dirty="0">
                <a:solidFill>
                  <a:schemeClr val="accent5"/>
                </a:solidFill>
              </a:rPr>
              <a:t>Dedicated Instances</a:t>
            </a:r>
          </a:p>
          <a:p>
            <a:r>
              <a:rPr lang="en-US" sz="1600" dirty="0"/>
              <a:t>Instances that run in a VPC on hardware that is dedicated to a single customer.</a:t>
            </a:r>
            <a:endParaRPr lang="en-US" sz="1600" b="1" dirty="0">
              <a:solidFill>
                <a:schemeClr val="accent5"/>
              </a:solidFill>
            </a:endParaRPr>
          </a:p>
          <a:p>
            <a:endParaRPr lang="en-US" sz="2000" b="1" dirty="0">
              <a:solidFill>
                <a:schemeClr val="accent5"/>
              </a:solidFill>
            </a:endParaRPr>
          </a:p>
        </p:txBody>
      </p:sp>
      <p:sp>
        <p:nvSpPr>
          <p:cNvPr id="4" name="Slide Number Placeholder 3">
            <a:extLst>
              <a:ext uri="{FF2B5EF4-FFF2-40B4-BE49-F238E27FC236}">
                <a16:creationId xmlns:a16="http://schemas.microsoft.com/office/drawing/2014/main" id="{FEFE9AD5-91C9-4A4A-89A6-C51BA77E849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
        <p:nvSpPr>
          <p:cNvPr id="10" name="Content Placeholder 9">
            <a:extLst>
              <a:ext uri="{FF2B5EF4-FFF2-40B4-BE49-F238E27FC236}">
                <a16:creationId xmlns:a16="http://schemas.microsoft.com/office/drawing/2014/main" id="{1461312D-F447-604C-8AAE-F61C8F9D43AB}"/>
              </a:ext>
            </a:extLst>
          </p:cNvPr>
          <p:cNvSpPr>
            <a:spLocks noGrp="1"/>
          </p:cNvSpPr>
          <p:nvPr>
            <p:ph idx="13"/>
          </p:nvPr>
        </p:nvSpPr>
        <p:spPr>
          <a:xfrm>
            <a:off x="8173686" y="1528175"/>
            <a:ext cx="3593592" cy="4130503"/>
          </a:xfrm>
        </p:spPr>
        <p:txBody>
          <a:bodyPr/>
          <a:lstStyle/>
          <a:p>
            <a:pPr marL="0" indent="0">
              <a:buNone/>
            </a:pPr>
            <a:r>
              <a:rPr lang="en-US" sz="2400" b="1" dirty="0">
                <a:solidFill>
                  <a:schemeClr val="accent5"/>
                </a:solidFill>
              </a:rPr>
              <a:t>Spot Instances</a:t>
            </a:r>
          </a:p>
          <a:p>
            <a:r>
              <a:rPr lang="en-US" sz="1600" dirty="0"/>
              <a:t>Instances run as long as they are available and your bid is above the Spot Instance price.</a:t>
            </a:r>
          </a:p>
          <a:p>
            <a:r>
              <a:rPr lang="en-US" sz="1600" dirty="0"/>
              <a:t>They can be interrupted by AWS with a 2-minute notification.</a:t>
            </a:r>
          </a:p>
          <a:p>
            <a:r>
              <a:rPr lang="en-US" sz="1600" dirty="0"/>
              <a:t>Interruption options include terminated, stopped or hibernated.</a:t>
            </a:r>
          </a:p>
          <a:p>
            <a:r>
              <a:rPr lang="en-US" sz="1600" dirty="0"/>
              <a:t>Prices can be significantly less expensive compared to On-Demand Instances</a:t>
            </a:r>
          </a:p>
          <a:p>
            <a:r>
              <a:rPr lang="en-US" sz="1600" dirty="0"/>
              <a:t>Good choice when you have flexibility in when your applications can run.</a:t>
            </a:r>
          </a:p>
          <a:p>
            <a:endParaRPr lang="en-US" dirty="0"/>
          </a:p>
          <a:p>
            <a:endParaRPr lang="en-US" dirty="0"/>
          </a:p>
          <a:p>
            <a:pPr marL="457200" lvl="1" indent="0">
              <a:buNone/>
            </a:pPr>
            <a:endParaRPr lang="en-US" dirty="0"/>
          </a:p>
        </p:txBody>
      </p:sp>
      <p:sp>
        <p:nvSpPr>
          <p:cNvPr id="11" name="Content Placeholder 10">
            <a:extLst>
              <a:ext uri="{FF2B5EF4-FFF2-40B4-BE49-F238E27FC236}">
                <a16:creationId xmlns:a16="http://schemas.microsoft.com/office/drawing/2014/main" id="{6C870859-B456-9749-BAE5-58C591DD1F3D}"/>
              </a:ext>
            </a:extLst>
          </p:cNvPr>
          <p:cNvSpPr>
            <a:spLocks noGrp="1"/>
          </p:cNvSpPr>
          <p:nvPr>
            <p:ph idx="14"/>
          </p:nvPr>
        </p:nvSpPr>
        <p:spPr>
          <a:xfrm>
            <a:off x="4314209" y="1528175"/>
            <a:ext cx="3593592" cy="4316034"/>
          </a:xfrm>
        </p:spPr>
        <p:txBody>
          <a:bodyPr/>
          <a:lstStyle/>
          <a:p>
            <a:pPr marL="0" indent="0">
              <a:buNone/>
            </a:pPr>
            <a:r>
              <a:rPr lang="en-US" sz="2400" b="1" dirty="0">
                <a:solidFill>
                  <a:schemeClr val="accent5"/>
                </a:solidFill>
              </a:rPr>
              <a:t>Reserved Instances</a:t>
            </a:r>
          </a:p>
          <a:p>
            <a:r>
              <a:rPr lang="en-US" sz="1600" dirty="0"/>
              <a:t>Full, partial, or no upfront payment for instance you reserve.</a:t>
            </a:r>
          </a:p>
          <a:p>
            <a:r>
              <a:rPr lang="en-US" sz="1600" dirty="0"/>
              <a:t>Discount on hourly charge for that instance.</a:t>
            </a:r>
          </a:p>
          <a:p>
            <a:r>
              <a:rPr lang="en-US" sz="1600" dirty="0"/>
              <a:t>1-year or 3-year term.</a:t>
            </a:r>
          </a:p>
          <a:p>
            <a:endParaRPr lang="en-US" sz="1400" dirty="0"/>
          </a:p>
          <a:p>
            <a:pPr marL="0" indent="0">
              <a:buNone/>
            </a:pPr>
            <a:r>
              <a:rPr lang="en-US" sz="2400" b="1" dirty="0">
                <a:solidFill>
                  <a:schemeClr val="accent5"/>
                </a:solidFill>
              </a:rPr>
              <a:t>Scheduled Reserved Instances</a:t>
            </a:r>
          </a:p>
          <a:p>
            <a:r>
              <a:rPr lang="en-US" sz="1600" dirty="0"/>
              <a:t>Purchase a capacity reservation that is always available on a recurring schedule you specify.</a:t>
            </a:r>
          </a:p>
          <a:p>
            <a:r>
              <a:rPr lang="en-US" sz="1600" dirty="0"/>
              <a:t>1-year term.</a:t>
            </a:r>
          </a:p>
        </p:txBody>
      </p:sp>
      <p:sp>
        <p:nvSpPr>
          <p:cNvPr id="5" name="Footer Placeholder 4">
            <a:extLst>
              <a:ext uri="{FF2B5EF4-FFF2-40B4-BE49-F238E27FC236}">
                <a16:creationId xmlns:a16="http://schemas.microsoft.com/office/drawing/2014/main" id="{AC2D9AD9-0B83-B341-AA18-C92803A9F60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TextBox 1">
            <a:extLst>
              <a:ext uri="{FF2B5EF4-FFF2-40B4-BE49-F238E27FC236}">
                <a16:creationId xmlns:a16="http://schemas.microsoft.com/office/drawing/2014/main" id="{68692509-AD77-0E4C-A138-43519957243F}"/>
              </a:ext>
            </a:extLst>
          </p:cNvPr>
          <p:cNvSpPr txBox="1"/>
          <p:nvPr/>
        </p:nvSpPr>
        <p:spPr>
          <a:xfrm>
            <a:off x="3162301" y="5841701"/>
            <a:ext cx="7205819" cy="584775"/>
          </a:xfrm>
          <a:prstGeom prst="rect">
            <a:avLst/>
          </a:prstGeom>
          <a:noFill/>
        </p:spPr>
        <p:txBody>
          <a:bodyPr wrap="none" rtlCol="0">
            <a:spAutoFit/>
          </a:bodyPr>
          <a:lstStyle/>
          <a:p>
            <a:r>
              <a:rPr lang="en-US" sz="1600" b="1" i="1" dirty="0">
                <a:solidFill>
                  <a:schemeClr val="accent5"/>
                </a:solidFill>
              </a:rPr>
              <a:t>Per second billing </a:t>
            </a:r>
            <a:r>
              <a:rPr lang="en-US" sz="1600" dirty="0"/>
              <a:t>available for On-Demand Instances, Reserved Instances, and </a:t>
            </a:r>
          </a:p>
          <a:p>
            <a:r>
              <a:rPr lang="en-US" sz="1600" dirty="0"/>
              <a:t>Spot Instances that run Amazon Linux or Ubuntu.</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15158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pricing models: Benefits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492056460"/>
              </p:ext>
            </p:extLst>
          </p:nvPr>
        </p:nvGraphicFramePr>
        <p:xfrm>
          <a:off x="579572" y="2834640"/>
          <a:ext cx="11047024" cy="1935480"/>
        </p:xfrm>
        <a:graphic>
          <a:graphicData uri="http://schemas.openxmlformats.org/drawingml/2006/table">
            <a:tbl>
              <a:tblPr firstRow="1" bandRow="1">
                <a:tableStyleId>{F5AB1C69-6EDB-4FF4-983F-18BD219EF322}</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On-Demand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Spot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Reserved</a:t>
                      </a:r>
                      <a:r>
                        <a:rPr lang="en-US" sz="2000" b="0" baseline="0" dirty="0">
                          <a:solidFill>
                            <a:schemeClr val="tx1"/>
                          </a:solidFill>
                        </a:rPr>
                        <a:t>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Dedicated Hosts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marL="342900" indent="-342900">
                        <a:buFont typeface="Arial" panose="020B0604020202020204" pitchFamily="34" charset="0"/>
                        <a:buChar char="•"/>
                      </a:pPr>
                      <a:r>
                        <a:rPr lang="en-US" sz="1800" dirty="0"/>
                        <a:t>Low cost and flexibility</a:t>
                      </a:r>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spcAft>
                          <a:spcPts val="600"/>
                        </a:spcAft>
                        <a:buFont typeface="Arial" panose="020B0604020202020204" pitchFamily="34" charset="0"/>
                        <a:buChar char="•"/>
                      </a:pPr>
                      <a:r>
                        <a:rPr lang="en-US" sz="1800" dirty="0"/>
                        <a:t>Large scale, dynamic workload</a:t>
                      </a:r>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1800" dirty="0"/>
                        <a:t>Predictability</a:t>
                      </a:r>
                      <a:r>
                        <a:rPr lang="en-US" sz="1800" baseline="0" dirty="0"/>
                        <a:t> ensures compute capacity is available when needed</a:t>
                      </a:r>
                      <a:endParaRPr lang="en-US" sz="1800" dirty="0"/>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800" kern="1200" dirty="0"/>
                        <a:t>Save money on licensing costs</a:t>
                      </a:r>
                    </a:p>
                    <a:p>
                      <a:pPr marL="120650" indent="-120650" algn="l" defTabSz="457200" rtl="0" eaLnBrk="1" latinLnBrk="0" hangingPunct="1">
                        <a:spcAft>
                          <a:spcPts val="600"/>
                        </a:spcAft>
                        <a:buFont typeface="Arial" panose="020B0604020202020204" pitchFamily="34" charset="0"/>
                        <a:buChar char="•"/>
                      </a:pPr>
                      <a:r>
                        <a:rPr lang="en-US" sz="1800" kern="1200" dirty="0"/>
                        <a:t>Help meet compliance and regulatory requirements</a:t>
                      </a:r>
                      <a:endParaRPr lang="en-US" sz="18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7C93DDCC-C90B-0348-9D52-A640D1D60E0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C45D31D5-0C88-D54A-BBB3-E2374CD9594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pic>
        <p:nvPicPr>
          <p:cNvPr id="7" name="Picture 2">
            <a:extLst>
              <a:ext uri="{FF2B5EF4-FFF2-40B4-BE49-F238E27FC236}">
                <a16:creationId xmlns:a16="http://schemas.microsoft.com/office/drawing/2014/main" id="{CB99C9BF-BD51-5C4E-A252-761F43AA3B5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162F63BF-1FBE-7D43-8EC1-A3451E0D04D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7A575226-EBAF-8C4D-9B94-F4DB80F0050B}"/>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187306D3-2D79-064F-8868-6D4604E87D0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639287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pricing models: Use cases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840430646"/>
              </p:ext>
            </p:extLst>
          </p:nvPr>
        </p:nvGraphicFramePr>
        <p:xfrm>
          <a:off x="572488" y="2834640"/>
          <a:ext cx="11047024" cy="362712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On-Demand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Spot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Reserved</a:t>
                      </a:r>
                      <a:r>
                        <a:rPr lang="en-US" sz="2000" b="0" i="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Instances</a:t>
                      </a:r>
                      <a:endPar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Dedicated Hosts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marL="120650" indent="-120650">
                        <a:spcAft>
                          <a:spcPts val="600"/>
                        </a:spcAft>
                        <a:buFont typeface="Arial" panose="020B0604020202020204" pitchFamily="34" charset="0"/>
                        <a:buChar char="•"/>
                      </a:pP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Short-term, spiky, or unpredictable workloads</a:t>
                      </a:r>
                    </a:p>
                    <a:p>
                      <a:pPr marL="120650" indent="-120650">
                        <a:spcAft>
                          <a:spcPts val="600"/>
                        </a:spcAft>
                        <a:buFont typeface="Arial" panose="020B0604020202020204" pitchFamily="34" charset="0"/>
                        <a:buChar char="•"/>
                      </a:pP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 or testing</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with flexible start and end times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only feasible at very low compute prices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Users with urgent computing needs for large amounts of additional capacity</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Steady state or predictable usage workloads</a:t>
                      </a:r>
                    </a:p>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Applications that require reserved capacity, including disaster recovery</a:t>
                      </a:r>
                    </a:p>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 able to make upfront</a:t>
                      </a: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 payments to reduce total computing costs even further</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Bring your own license (BYOL) </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Compliance and regulatory restrictions</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Usage and licensing tracking</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Control instance placement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6B1E9667-6E85-A44C-83B0-11602450D34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BD6852AD-F95B-CC48-B4C2-9E8F228FB08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38</a:t>
            </a:fld>
            <a:endParaRPr lang="en-US" dirty="0"/>
          </a:p>
        </p:txBody>
      </p:sp>
      <p:pic>
        <p:nvPicPr>
          <p:cNvPr id="7" name="Picture 2">
            <a:extLst>
              <a:ext uri="{FF2B5EF4-FFF2-40B4-BE49-F238E27FC236}">
                <a16:creationId xmlns:a16="http://schemas.microsoft.com/office/drawing/2014/main" id="{C3EB6C5C-311B-D943-91B4-4842831B2CBA}"/>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65B9A51F-4734-3347-9B30-2B202F65997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CDF54727-621A-BA4E-ADCC-D7C9BF1FE9FC}"/>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9C2ABB9C-0E78-0945-A821-B6D57EA89CF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28">
            <a:extLst>
              <a:ext uri="{FF2B5EF4-FFF2-40B4-BE49-F238E27FC236}">
                <a16:creationId xmlns:a16="http://schemas.microsoft.com/office/drawing/2014/main" id="{F978F2DA-394A-BE4D-B16C-7792A0C6DB6F}"/>
              </a:ext>
            </a:extLst>
          </p:cNvPr>
          <p:cNvSpPr txBox="1">
            <a:spLocks noChangeArrowheads="1"/>
          </p:cNvSpPr>
          <p:nvPr/>
        </p:nvSpPr>
        <p:spPr bwMode="auto">
          <a:xfrm>
            <a:off x="1126838" y="2135410"/>
            <a:ext cx="18133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12" name="TextBox 29">
            <a:extLst>
              <a:ext uri="{FF2B5EF4-FFF2-40B4-BE49-F238E27FC236}">
                <a16:creationId xmlns:a16="http://schemas.microsoft.com/office/drawing/2014/main" id="{8521C55A-051D-1242-A832-8FEFB4522201}"/>
              </a:ext>
            </a:extLst>
          </p:cNvPr>
          <p:cNvSpPr txBox="1">
            <a:spLocks noChangeArrowheads="1"/>
          </p:cNvSpPr>
          <p:nvPr/>
        </p:nvSpPr>
        <p:spPr bwMode="auto">
          <a:xfrm>
            <a:off x="6340612" y="2135410"/>
            <a:ext cx="25202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13" name="TextBox 30">
            <a:extLst>
              <a:ext uri="{FF2B5EF4-FFF2-40B4-BE49-F238E27FC236}">
                <a16:creationId xmlns:a16="http://schemas.microsoft.com/office/drawing/2014/main" id="{E200D638-A2B5-DF41-9BF9-1099FE579CCC}"/>
              </a:ext>
            </a:extLst>
          </p:cNvPr>
          <p:cNvSpPr txBox="1">
            <a:spLocks noChangeArrowheads="1"/>
          </p:cNvSpPr>
          <p:nvPr/>
        </p:nvSpPr>
        <p:spPr bwMode="auto">
          <a:xfrm>
            <a:off x="3681796" y="2135410"/>
            <a:ext cx="2292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14" name="TextBox 31">
            <a:extLst>
              <a:ext uri="{FF2B5EF4-FFF2-40B4-BE49-F238E27FC236}">
                <a16:creationId xmlns:a16="http://schemas.microsoft.com/office/drawing/2014/main" id="{CD55E4A6-BD8C-A04B-AEDE-2A85877F2204}"/>
              </a:ext>
            </a:extLst>
          </p:cNvPr>
          <p:cNvSpPr txBox="1">
            <a:spLocks noChangeArrowheads="1"/>
          </p:cNvSpPr>
          <p:nvPr/>
        </p:nvSpPr>
        <p:spPr bwMode="auto">
          <a:xfrm>
            <a:off x="9040091" y="2135410"/>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spTree>
    <p:custDataLst>
      <p:tags r:id="rId1"/>
    </p:custDataLst>
    <p:extLst>
      <p:ext uri="{BB962C8B-B14F-4D97-AF65-F5344CB8AC3E}">
        <p14:creationId xmlns:p14="http://schemas.microsoft.com/office/powerpoint/2010/main" val="1670277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99301"/>
            <a:ext cx="11115261" cy="631550"/>
          </a:xfrm>
        </p:spPr>
        <p:txBody>
          <a:bodyPr>
            <a:noAutofit/>
          </a:bodyPr>
          <a:lstStyle/>
          <a:p>
            <a:r>
              <a:rPr lang="en-US" dirty="0"/>
              <a:t>The four pillars of cost optimization </a:t>
            </a:r>
          </a:p>
        </p:txBody>
      </p:sp>
      <p:sp>
        <p:nvSpPr>
          <p:cNvPr id="3" name="Footer Placeholder 2">
            <a:extLst>
              <a:ext uri="{FF2B5EF4-FFF2-40B4-BE49-F238E27FC236}">
                <a16:creationId xmlns:a16="http://schemas.microsoft.com/office/drawing/2014/main" id="{E70D4373-A959-C441-9B24-D061EA6A3BC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7BF7B2C-3F25-094A-95E5-45B95D78AB0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39</a:t>
            </a:fld>
            <a:endParaRPr lang="en-US" dirty="0"/>
          </a:p>
        </p:txBody>
      </p:sp>
      <p:grpSp>
        <p:nvGrpSpPr>
          <p:cNvPr id="5" name="Group 4" descr="graphic in form of greek columns labeled &quot;cost optimization&quot;. It has four labeled pillars (notes below the slide describe each of the four).">
            <a:extLst>
              <a:ext uri="{FF2B5EF4-FFF2-40B4-BE49-F238E27FC236}">
                <a16:creationId xmlns:a16="http://schemas.microsoft.com/office/drawing/2014/main" id="{B3413030-4153-5149-9E76-4294BE80C544}"/>
              </a:ext>
            </a:extLst>
          </p:cNvPr>
          <p:cNvGrpSpPr/>
          <p:nvPr/>
        </p:nvGrpSpPr>
        <p:grpSpPr>
          <a:xfrm>
            <a:off x="1295400" y="1350705"/>
            <a:ext cx="9525000" cy="5071760"/>
            <a:chOff x="1295400" y="1350705"/>
            <a:chExt cx="9525000" cy="5071760"/>
          </a:xfrm>
        </p:grpSpPr>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solidFill>
                <a:schemeClr val="bg1">
                  <a:lumMod val="95000"/>
                </a:schemeClr>
              </a:solidFill>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946323"/>
                <a:ext cx="1261172" cy="369332"/>
              </a:xfrm>
              <a:prstGeom prst="rect">
                <a:avLst/>
              </a:prstGeom>
              <a:noFill/>
            </p:spPr>
            <p:txBody>
              <a:bodyPr wrap="square" rtlCol="0" anchor="b">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Right size</a:t>
                </a:r>
              </a:p>
            </p:txBody>
          </p:sp>
        </p:grpSp>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35898" y="2071147"/>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713571" y="3112771"/>
              <a:ext cx="1244854"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Optimal pricing model</a:t>
              </a:r>
            </a:p>
          </p:txBody>
        </p:sp>
        <p:grpSp>
          <p:nvGrpSpPr>
            <p:cNvPr id="40" name="Group 39"/>
            <p:cNvGrpSpPr/>
            <p:nvPr/>
          </p:nvGrpSpPr>
          <p:grpSpPr>
            <a:xfrm>
              <a:off x="4076512" y="2078571"/>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4" y="2825699"/>
                <a:ext cx="1272175"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Increase elasticity</a:t>
                </a:r>
              </a:p>
            </p:txBody>
          </p:sp>
        </p:grpSp>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65388" y="20701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034784" y="3112771"/>
              <a:ext cx="1245721"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Optimize storage choices</a:t>
              </a:r>
            </a:p>
          </p:txBody>
        </p:sp>
        <p:pic>
          <p:nvPicPr>
            <p:cNvPr id="47" name="Picture 2" descr="https://d0.awsstatic.com/Digital%20Marketing/House/ctabox/ha_ctabox_cost-optimization-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2657" y="4472382"/>
              <a:ext cx="1202272" cy="10795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447800" y="1944594"/>
              <a:ext cx="9215718" cy="102086"/>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1295400" y="1350705"/>
              <a:ext cx="9525000" cy="561998"/>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Cost Optimization</a:t>
              </a:r>
            </a:p>
          </p:txBody>
        </p:sp>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3061" y="4335432"/>
              <a:ext cx="1244854" cy="1244854"/>
            </a:xfrm>
            <a:prstGeom prst="rect">
              <a:avLst/>
            </a:prstGeom>
          </p:spPr>
        </p:pic>
      </p:grpSp>
    </p:spTree>
    <p:custDataLst>
      <p:tags r:id="rId1"/>
    </p:custDataLst>
    <p:extLst>
      <p:ext uri="{BB962C8B-B14F-4D97-AF65-F5344CB8AC3E}">
        <p14:creationId xmlns:p14="http://schemas.microsoft.com/office/powerpoint/2010/main" val="1891102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Section 1: Compute services overview</a:t>
            </a:r>
          </a:p>
        </p:txBody>
      </p:sp>
      <p:sp>
        <p:nvSpPr>
          <p:cNvPr id="5" name="Text Placeholder 4">
            <a:extLst>
              <a:ext uri="{FF2B5EF4-FFF2-40B4-BE49-F238E27FC236}">
                <a16:creationId xmlns:a16="http://schemas.microsoft.com/office/drawing/2014/main" id="{4FBBA754-ABC9-A548-8F1D-26144BA87DE9}"/>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246619C5-0CCA-0D4E-816A-B1DA80B19C2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600954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4C0B6F4-0EE5-6E48-A81E-13D2F681E923}"/>
              </a:ext>
            </a:extLst>
          </p:cNvPr>
          <p:cNvSpPr>
            <a:spLocks noGrp="1"/>
          </p:cNvSpPr>
          <p:nvPr>
            <p:ph idx="1"/>
          </p:nvPr>
        </p:nvSpPr>
        <p:spPr>
          <a:xfrm>
            <a:off x="4754880" y="1554480"/>
            <a:ext cx="6768466" cy="4663473"/>
          </a:xfrm>
        </p:spPr>
        <p:txBody>
          <a:bodyPr/>
          <a:lstStyle/>
          <a:p>
            <a:pPr defTabSz="342900">
              <a:lnSpc>
                <a:spcPct val="150000"/>
              </a:lnSpc>
              <a:spcBef>
                <a:spcPct val="20000"/>
              </a:spcBef>
              <a:buFont typeface="Wingdings" pitchFamily="2" charset="2"/>
              <a:buChar char="ü"/>
            </a:pPr>
            <a:r>
              <a:rPr lang="en-US" dirty="0">
                <a:latin typeface="+mn-lt"/>
              </a:rPr>
              <a:t>Provision instances to match the need </a:t>
            </a:r>
          </a:p>
          <a:p>
            <a:pPr lvl="1" defTabSz="342900">
              <a:lnSpc>
                <a:spcPct val="100000"/>
              </a:lnSpc>
              <a:spcBef>
                <a:spcPct val="20000"/>
              </a:spcBef>
            </a:pPr>
            <a:r>
              <a:rPr lang="en-US" sz="2000" dirty="0"/>
              <a:t>CPU, memory, storage, and network throughput</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Select appropriate </a:t>
            </a:r>
            <a:r>
              <a:rPr lang="en-US" sz="2000" dirty="0">
                <a:solidFill>
                  <a:schemeClr val="accent5"/>
                </a:solidFill>
                <a:latin typeface="+mn-lt"/>
                <a:ea typeface="Amazon Ember" panose="020B0603020204020204" pitchFamily="34" charset="0"/>
                <a:cs typeface="Amazon Ember" panose="020B0603020204020204" pitchFamily="34" charset="0"/>
              </a:rPr>
              <a:t>instance types </a:t>
            </a:r>
            <a:r>
              <a:rPr lang="en-US" sz="2000" dirty="0">
                <a:latin typeface="+mn-lt"/>
                <a:ea typeface="Amazon Ember" panose="020B0603020204020204" pitchFamily="34" charset="0"/>
                <a:cs typeface="Amazon Ember" panose="020B0603020204020204" pitchFamily="34" charset="0"/>
              </a:rPr>
              <a:t>for your use</a:t>
            </a:r>
            <a:endParaRPr lang="en-US" dirty="0">
              <a:latin typeface="+mn-lt"/>
              <a:ea typeface="Amazon Ember" panose="020B0603020204020204" pitchFamily="34" charset="0"/>
              <a:cs typeface="Amazon Ember" panose="020B0603020204020204" pitchFamily="34" charset="0"/>
            </a:endParaRP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Use Amazon CloudWatch metrics</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How idle are instances? When?</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Downsize instances</a:t>
            </a: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Best practice: Right size, then reserve</a:t>
            </a:r>
            <a:endParaRPr lang="en-US" dirty="0">
              <a:latin typeface="+mn-lt"/>
            </a:endParaRPr>
          </a:p>
        </p:txBody>
      </p:sp>
      <p:sp>
        <p:nvSpPr>
          <p:cNvPr id="4" name="Slide Number Placeholder 3">
            <a:extLst>
              <a:ext uri="{FF2B5EF4-FFF2-40B4-BE49-F238E27FC236}">
                <a16:creationId xmlns:a16="http://schemas.microsoft.com/office/drawing/2014/main" id="{5E04AB13-45D7-C048-836E-B8FA1B462B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40</a:t>
            </a:fld>
            <a:endParaRPr lang="en-US" dirty="0"/>
          </a:p>
        </p:txBody>
      </p:sp>
      <p:sp>
        <p:nvSpPr>
          <p:cNvPr id="3" name="Footer Placeholder 2">
            <a:extLst>
              <a:ext uri="{FF2B5EF4-FFF2-40B4-BE49-F238E27FC236}">
                <a16:creationId xmlns:a16="http://schemas.microsoft.com/office/drawing/2014/main" id="{75DFCA16-4282-0D49-9C8B-AEEB1C47773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9" name="Group 8">
            <a:extLst>
              <a:ext uri="{FF2B5EF4-FFF2-40B4-BE49-F238E27FC236}">
                <a16:creationId xmlns:a16="http://schemas.microsoft.com/office/drawing/2014/main" id="{2E4F4943-01A8-AD43-AA80-474C80165514}"/>
              </a:ext>
              <a:ext uri="{C183D7F6-B498-43B3-948B-1728B52AA6E4}">
                <adec:decorative xmlns:adec="http://schemas.microsoft.com/office/drawing/2017/decorative" val="1"/>
              </a:ext>
            </a:extLst>
          </p:cNvPr>
          <p:cNvGrpSpPr/>
          <p:nvPr/>
        </p:nvGrpSpPr>
        <p:grpSpPr>
          <a:xfrm>
            <a:off x="55685" y="1775998"/>
            <a:ext cx="3840373" cy="3295302"/>
            <a:chOff x="55685" y="1775998"/>
            <a:chExt cx="3840373" cy="3295302"/>
          </a:xfrm>
        </p:grpSpPr>
        <p:sp>
          <p:nvSpPr>
            <p:cNvPr id="22" name="TextBox 21"/>
            <p:cNvSpPr txBox="1"/>
            <p:nvPr/>
          </p:nvSpPr>
          <p:spPr>
            <a:xfrm>
              <a:off x="55685" y="2346247"/>
              <a:ext cx="3392275" cy="1323439"/>
            </a:xfrm>
            <a:prstGeom prst="rect">
              <a:avLst/>
            </a:prstGeom>
            <a:noFill/>
          </p:spPr>
          <p:txBody>
            <a:bodyPr wrap="none" rtlCol="0">
              <a:spAutoFit/>
            </a:bodyPr>
            <a:lstStyle/>
            <a:p>
              <a:pPr algn="r"/>
              <a:r>
                <a:rPr lang="en-US" sz="200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1. Right 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299420" y="2192748"/>
              <a:ext cx="596638" cy="646331"/>
              <a:chOff x="2997997" y="2209302"/>
              <a:chExt cx="596638" cy="646331"/>
            </a:xfrm>
          </p:grpSpPr>
          <p:sp>
            <p:nvSpPr>
              <p:cNvPr id="25" name="TextBox 24"/>
              <p:cNvSpPr txBox="1"/>
              <p:nvPr/>
            </p:nvSpPr>
            <p:spPr>
              <a:xfrm>
                <a:off x="2997997" y="2209302"/>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6" name="TextBox 25"/>
              <p:cNvSpPr txBox="1"/>
              <p:nvPr/>
            </p:nvSpPr>
            <p:spPr>
              <a:xfrm>
                <a:off x="3016763" y="2268130"/>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444" y="3810128"/>
              <a:ext cx="1261172" cy="1261172"/>
            </a:xfrm>
            <a:prstGeom prst="rect">
              <a:avLst/>
            </a:prstGeom>
          </p:spPr>
        </p:pic>
        <p:sp>
          <p:nvSpPr>
            <p:cNvPr id="11" name="TextBox 10">
              <a:extLst>
                <a:ext uri="{FF2B5EF4-FFF2-40B4-BE49-F238E27FC236}">
                  <a16:creationId xmlns:a16="http://schemas.microsoft.com/office/drawing/2014/main" id="{D17AFE00-A142-B44E-91D2-60DA944EF37E}"/>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sp>
        <p:nvSpPr>
          <p:cNvPr id="13" name="Title 12">
            <a:extLst>
              <a:ext uri="{FF2B5EF4-FFF2-40B4-BE49-F238E27FC236}">
                <a16:creationId xmlns:a16="http://schemas.microsoft.com/office/drawing/2014/main" id="{8137E1B3-25FF-424E-BEC2-37D6F3B3A8A5}"/>
              </a:ext>
            </a:extLst>
          </p:cNvPr>
          <p:cNvSpPr>
            <a:spLocks noGrp="1"/>
          </p:cNvSpPr>
          <p:nvPr>
            <p:ph type="title"/>
          </p:nvPr>
        </p:nvSpPr>
        <p:spPr/>
        <p:txBody>
          <a:bodyPr/>
          <a:lstStyle/>
          <a:p>
            <a:r>
              <a:rPr lang="en-US" dirty="0"/>
              <a:t>Pillar 1: Right size</a:t>
            </a:r>
          </a:p>
        </p:txBody>
      </p:sp>
    </p:spTree>
    <p:custDataLst>
      <p:tags r:id="rId1"/>
    </p:custDataLst>
    <p:extLst>
      <p:ext uri="{BB962C8B-B14F-4D97-AF65-F5344CB8AC3E}">
        <p14:creationId xmlns:p14="http://schemas.microsoft.com/office/powerpoint/2010/main" val="1460660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41</a:t>
            </a:fld>
            <a:endParaRPr lang="en-US" dirty="0"/>
          </a:p>
        </p:txBody>
      </p:sp>
      <p:sp>
        <p:nvSpPr>
          <p:cNvPr id="29" name="Content Placeholder 7">
            <a:extLst>
              <a:ext uri="{FF2B5EF4-FFF2-40B4-BE49-F238E27FC236}">
                <a16:creationId xmlns:a16="http://schemas.microsoft.com/office/drawing/2014/main" id="{7967077A-B64B-784E-91AB-5553ED98AE09}"/>
              </a:ext>
            </a:extLst>
          </p:cNvPr>
          <p:cNvSpPr>
            <a:spLocks noGrp="1"/>
          </p:cNvSpPr>
          <p:nvPr>
            <p:ph idx="1"/>
          </p:nvPr>
        </p:nvSpPr>
        <p:spPr>
          <a:xfrm>
            <a:off x="4754880" y="1554480"/>
            <a:ext cx="6768466" cy="4663473"/>
          </a:xfrm>
        </p:spPr>
        <p:txBody>
          <a:bodyPr/>
          <a:lstStyle/>
          <a:p>
            <a:pPr defTabSz="342900">
              <a:lnSpc>
                <a:spcPct val="100000"/>
              </a:lnSpc>
              <a:spcBef>
                <a:spcPct val="20000"/>
              </a:spcBef>
              <a:buFont typeface="Wingdings" pitchFamily="2" charset="2"/>
              <a:buChar char="ü"/>
            </a:pPr>
            <a:r>
              <a:rPr lang="en-US" sz="2400" b="1" dirty="0">
                <a:solidFill>
                  <a:schemeClr val="accent5"/>
                </a:solidFill>
              </a:rPr>
              <a:t>Stop</a:t>
            </a:r>
            <a:r>
              <a:rPr lang="en-US" sz="2400" dirty="0"/>
              <a:t> or </a:t>
            </a:r>
            <a:r>
              <a:rPr lang="en-US" sz="2400" b="1" dirty="0">
                <a:solidFill>
                  <a:schemeClr val="accent5"/>
                </a:solidFill>
              </a:rPr>
              <a:t>hibernate</a:t>
            </a:r>
            <a:r>
              <a:rPr lang="en-US" sz="2400" dirty="0"/>
              <a:t> Amazon EBS-backed instances that are not actively in use</a:t>
            </a:r>
          </a:p>
          <a:p>
            <a:pPr lvl="1" defTabSz="342900">
              <a:lnSpc>
                <a:spcPct val="100000"/>
              </a:lnSpc>
              <a:spcBef>
                <a:spcPct val="20000"/>
              </a:spcBef>
            </a:pPr>
            <a:r>
              <a:rPr lang="en-US" sz="2000" dirty="0"/>
              <a:t>Example: non-production development or test instances</a:t>
            </a:r>
          </a:p>
          <a:p>
            <a:pPr lvl="1" defTabSz="342900">
              <a:lnSpc>
                <a:spcPct val="100000"/>
              </a:lnSpc>
              <a:spcBef>
                <a:spcPct val="20000"/>
              </a:spcBef>
            </a:pPr>
            <a:endParaRPr lang="en-US" dirty="0"/>
          </a:p>
          <a:p>
            <a:pPr defTabSz="342900">
              <a:lnSpc>
                <a:spcPct val="100000"/>
              </a:lnSpc>
              <a:spcBef>
                <a:spcPct val="20000"/>
              </a:spcBef>
              <a:buFont typeface="Wingdings" pitchFamily="2" charset="2"/>
              <a:buChar char="ü"/>
            </a:pPr>
            <a:r>
              <a:rPr lang="en-US" sz="2400" dirty="0"/>
              <a:t>Use</a:t>
            </a:r>
            <a:r>
              <a:rPr lang="en-US" sz="2400" b="1" dirty="0">
                <a:solidFill>
                  <a:schemeClr val="accent5"/>
                </a:solidFill>
              </a:rPr>
              <a:t> automatic scaling </a:t>
            </a:r>
            <a:r>
              <a:rPr lang="en-US" sz="2400" dirty="0"/>
              <a:t>to match needs based on usage </a:t>
            </a:r>
          </a:p>
          <a:p>
            <a:pPr lvl="1" defTabSz="342900">
              <a:lnSpc>
                <a:spcPct val="100000"/>
              </a:lnSpc>
              <a:spcBef>
                <a:spcPct val="20000"/>
              </a:spcBef>
            </a:pPr>
            <a:r>
              <a:rPr lang="en-US" sz="2000" dirty="0"/>
              <a:t>Automated and time-based elasticity</a:t>
            </a:r>
          </a:p>
          <a:p>
            <a:pPr defTabSz="342900">
              <a:lnSpc>
                <a:spcPct val="100000"/>
              </a:lnSpc>
              <a:spcBef>
                <a:spcPct val="20000"/>
              </a:spcBef>
              <a:buFont typeface="Wingdings" pitchFamily="2" charset="2"/>
              <a:buChar char="ü"/>
            </a:pPr>
            <a:endParaRPr lang="en-US" sz="2400" dirty="0"/>
          </a:p>
          <a:p>
            <a:pPr marL="0" indent="0" defTabSz="342900">
              <a:lnSpc>
                <a:spcPct val="150000"/>
              </a:lnSpc>
              <a:spcBef>
                <a:spcPct val="20000"/>
              </a:spcBef>
              <a:buNone/>
            </a:pPr>
            <a:endParaRPr lang="en-US" sz="2400" dirty="0">
              <a:latin typeface="+mn-lt"/>
            </a:endParaRPr>
          </a:p>
        </p:txBody>
      </p:sp>
      <p:sp>
        <p:nvSpPr>
          <p:cNvPr id="10" name="Title 9">
            <a:extLst>
              <a:ext uri="{FF2B5EF4-FFF2-40B4-BE49-F238E27FC236}">
                <a16:creationId xmlns:a16="http://schemas.microsoft.com/office/drawing/2014/main" id="{2F405AFB-8203-0D46-9A23-F4AD7904D1EA}"/>
              </a:ext>
            </a:extLst>
          </p:cNvPr>
          <p:cNvSpPr>
            <a:spLocks noGrp="1"/>
          </p:cNvSpPr>
          <p:nvPr>
            <p:ph type="title"/>
          </p:nvPr>
        </p:nvSpPr>
        <p:spPr/>
        <p:txBody>
          <a:bodyPr/>
          <a:lstStyle/>
          <a:p>
            <a:r>
              <a:rPr lang="en-US" dirty="0"/>
              <a:t>Pillar 2: Increase elasticity</a:t>
            </a:r>
          </a:p>
        </p:txBody>
      </p:sp>
      <p:grpSp>
        <p:nvGrpSpPr>
          <p:cNvPr id="2" name="Group 1" descr="graphic shows the four pillars with pillar 2 highlighted: Increase Elasticity">
            <a:extLst>
              <a:ext uri="{FF2B5EF4-FFF2-40B4-BE49-F238E27FC236}">
                <a16:creationId xmlns:a16="http://schemas.microsoft.com/office/drawing/2014/main" id="{CF490E1C-EB11-EE4C-8CA4-A257BA2A442F}"/>
              </a:ext>
            </a:extLst>
          </p:cNvPr>
          <p:cNvGrpSpPr/>
          <p:nvPr/>
        </p:nvGrpSpPr>
        <p:grpSpPr>
          <a:xfrm>
            <a:off x="55685" y="1775998"/>
            <a:ext cx="3840373" cy="3144180"/>
            <a:chOff x="55685" y="1775998"/>
            <a:chExt cx="3840373" cy="3144180"/>
          </a:xfrm>
        </p:grpSpPr>
        <p:grpSp>
          <p:nvGrpSpPr>
            <p:cNvPr id="21" name="Group 20">
              <a:extLst>
                <a:ext uri="{FF2B5EF4-FFF2-40B4-BE49-F238E27FC236}">
                  <a16:creationId xmlns:a16="http://schemas.microsoft.com/office/drawing/2014/main" id="{37CD8AFA-ED34-7D49-BA22-ADEE3ACAE8B2}"/>
                </a:ext>
                <a:ext uri="{C183D7F6-B498-43B3-948B-1728B52AA6E4}">
                  <adec:decorative xmlns:adec="http://schemas.microsoft.com/office/drawing/2017/decorative" val="1"/>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539585"/>
                <a:ext cx="596638" cy="646331"/>
                <a:chOff x="2997997" y="25561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5561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614968"/>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54" name="Picture 53">
              <a:extLst>
                <a:ext uri="{FF2B5EF4-FFF2-40B4-BE49-F238E27FC236}">
                  <a16:creationId xmlns:a16="http://schemas.microsoft.com/office/drawing/2014/main" id="{5F939B8B-2CAC-C446-8FAA-F404F1DC424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640" y="3856558"/>
              <a:ext cx="1063620" cy="1063620"/>
            </a:xfrm>
            <a:prstGeom prst="rect">
              <a:avLst/>
            </a:prstGeom>
          </p:spPr>
        </p:pic>
      </p:grpSp>
    </p:spTree>
    <p:custDataLst>
      <p:tags r:id="rId1"/>
    </p:custDataLst>
    <p:extLst>
      <p:ext uri="{BB962C8B-B14F-4D97-AF65-F5344CB8AC3E}">
        <p14:creationId xmlns:p14="http://schemas.microsoft.com/office/powerpoint/2010/main" val="1006763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42</a:t>
            </a:fld>
            <a:endParaRPr lang="en-US" dirty="0"/>
          </a:p>
        </p:txBody>
      </p:sp>
      <p:sp>
        <p:nvSpPr>
          <p:cNvPr id="13" name="Content Placeholder 7">
            <a:extLst>
              <a:ext uri="{FF2B5EF4-FFF2-40B4-BE49-F238E27FC236}">
                <a16:creationId xmlns:a16="http://schemas.microsoft.com/office/drawing/2014/main" id="{793D8889-5EC7-7B43-B023-0E52A69F8E12}"/>
              </a:ext>
            </a:extLst>
          </p:cNvPr>
          <p:cNvSpPr>
            <a:spLocks noGrp="1"/>
          </p:cNvSpPr>
          <p:nvPr>
            <p:ph idx="1"/>
          </p:nvPr>
        </p:nvSpPr>
        <p:spPr>
          <a:xfrm>
            <a:off x="4754880" y="1554480"/>
            <a:ext cx="7123964" cy="4663473"/>
          </a:xfrm>
        </p:spPr>
        <p:txBody>
          <a:bodyPr/>
          <a:lstStyle/>
          <a:p>
            <a:pPr defTabSz="342900">
              <a:lnSpc>
                <a:spcPct val="150000"/>
              </a:lnSpc>
              <a:spcBef>
                <a:spcPct val="20000"/>
              </a:spcBef>
              <a:buFont typeface="Wingdings" pitchFamily="2" charset="2"/>
              <a:buChar char="ü"/>
            </a:pPr>
            <a:r>
              <a:rPr lang="en-US" sz="2400" dirty="0"/>
              <a:t>Leverage the right pricing model for your use case</a:t>
            </a:r>
          </a:p>
          <a:p>
            <a:pPr lvl="1" defTabSz="342900">
              <a:lnSpc>
                <a:spcPct val="150000"/>
              </a:lnSpc>
              <a:spcBef>
                <a:spcPct val="20000"/>
              </a:spcBef>
            </a:pPr>
            <a:r>
              <a:rPr lang="en-US" sz="2000" dirty="0">
                <a:latin typeface="+mn-lt"/>
              </a:rPr>
              <a:t>Consider your usage patterns </a:t>
            </a:r>
          </a:p>
          <a:p>
            <a:pPr defTabSz="342900">
              <a:lnSpc>
                <a:spcPct val="150000"/>
              </a:lnSpc>
              <a:spcBef>
                <a:spcPct val="20000"/>
              </a:spcBef>
              <a:buFont typeface="Wingdings" pitchFamily="2" charset="2"/>
              <a:buChar char="ü"/>
            </a:pPr>
            <a:r>
              <a:rPr lang="en-US" sz="2400" dirty="0">
                <a:latin typeface="+mn-lt"/>
              </a:rPr>
              <a:t>Optimize and </a:t>
            </a:r>
            <a:r>
              <a:rPr lang="en-US" sz="2400" i="1" dirty="0">
                <a:latin typeface="+mn-lt"/>
              </a:rPr>
              <a:t>combine</a:t>
            </a:r>
            <a:r>
              <a:rPr lang="en-US" sz="2400" dirty="0">
                <a:latin typeface="+mn-lt"/>
              </a:rPr>
              <a:t> purchase types</a:t>
            </a:r>
          </a:p>
          <a:p>
            <a:pPr defTabSz="342900">
              <a:lnSpc>
                <a:spcPct val="150000"/>
              </a:lnSpc>
              <a:spcBef>
                <a:spcPct val="20000"/>
              </a:spcBef>
              <a:buFont typeface="Wingdings" pitchFamily="2" charset="2"/>
              <a:buChar char="ü"/>
            </a:pPr>
            <a:r>
              <a:rPr lang="en-US" sz="2400" dirty="0">
                <a:latin typeface="+mn-lt"/>
              </a:rPr>
              <a:t>Examples:</a:t>
            </a:r>
            <a:endParaRPr lang="en-US" sz="2000" dirty="0">
              <a:latin typeface="+mn-lt"/>
            </a:endParaRPr>
          </a:p>
          <a:p>
            <a:pPr lvl="1" defTabSz="342900">
              <a:lnSpc>
                <a:spcPct val="100000"/>
              </a:lnSpc>
              <a:spcBef>
                <a:spcPct val="20000"/>
              </a:spcBef>
            </a:pPr>
            <a:r>
              <a:rPr lang="en-US" sz="2000" dirty="0"/>
              <a:t>Use </a:t>
            </a:r>
            <a:r>
              <a:rPr lang="en-US" sz="2000" b="1" dirty="0">
                <a:solidFill>
                  <a:schemeClr val="accent5"/>
                </a:solidFill>
              </a:rPr>
              <a:t>On-Demand Instance</a:t>
            </a:r>
            <a:r>
              <a:rPr lang="en-US" sz="2000" dirty="0"/>
              <a:t> and </a:t>
            </a:r>
            <a:r>
              <a:rPr lang="en-US" sz="2000" b="1" dirty="0">
                <a:solidFill>
                  <a:schemeClr val="accent5"/>
                </a:solidFill>
              </a:rPr>
              <a:t>Spot</a:t>
            </a:r>
            <a:r>
              <a:rPr lang="en-US" sz="2000" dirty="0"/>
              <a:t> </a:t>
            </a:r>
            <a:r>
              <a:rPr lang="en-US" sz="2000" b="1" dirty="0">
                <a:solidFill>
                  <a:schemeClr val="accent5"/>
                </a:solidFill>
              </a:rPr>
              <a:t>Instances</a:t>
            </a:r>
            <a:r>
              <a:rPr lang="en-US" sz="2000" dirty="0"/>
              <a:t> for variable workloads</a:t>
            </a:r>
            <a:br>
              <a:rPr lang="en-US" sz="2000" dirty="0"/>
            </a:br>
            <a:endParaRPr lang="en-US" sz="2000" dirty="0"/>
          </a:p>
          <a:p>
            <a:pPr lvl="1" defTabSz="342900">
              <a:lnSpc>
                <a:spcPct val="100000"/>
              </a:lnSpc>
              <a:spcBef>
                <a:spcPct val="20000"/>
              </a:spcBef>
            </a:pPr>
            <a:r>
              <a:rPr lang="en-US" sz="2000" dirty="0"/>
              <a:t>Use </a:t>
            </a:r>
            <a:r>
              <a:rPr lang="en-US" sz="2000" b="1" dirty="0">
                <a:solidFill>
                  <a:schemeClr val="accent5"/>
                </a:solidFill>
              </a:rPr>
              <a:t>Reserved Instances</a:t>
            </a:r>
            <a:r>
              <a:rPr lang="en-US" sz="2000" dirty="0"/>
              <a:t> for predictable workloads</a:t>
            </a:r>
            <a:br>
              <a:rPr lang="en-US" sz="2000" dirty="0"/>
            </a:br>
            <a:endParaRPr lang="en-US" sz="2000" dirty="0"/>
          </a:p>
          <a:p>
            <a:pPr defTabSz="342900">
              <a:lnSpc>
                <a:spcPct val="100000"/>
              </a:lnSpc>
              <a:spcBef>
                <a:spcPct val="20000"/>
              </a:spcBef>
              <a:buFont typeface="Wingdings" pitchFamily="2" charset="2"/>
              <a:buChar char="ü"/>
            </a:pPr>
            <a:r>
              <a:rPr lang="en-US" sz="2400" dirty="0"/>
              <a:t>Consider serverless solutions (AWS Lambda)</a:t>
            </a:r>
            <a:endParaRPr lang="en-US" sz="2600" dirty="0"/>
          </a:p>
        </p:txBody>
      </p:sp>
      <p:sp>
        <p:nvSpPr>
          <p:cNvPr id="6" name="Title 5">
            <a:extLst>
              <a:ext uri="{FF2B5EF4-FFF2-40B4-BE49-F238E27FC236}">
                <a16:creationId xmlns:a16="http://schemas.microsoft.com/office/drawing/2014/main" id="{6F044271-2C46-BB42-9087-3D0DF5355A69}"/>
              </a:ext>
            </a:extLst>
          </p:cNvPr>
          <p:cNvSpPr>
            <a:spLocks noGrp="1"/>
          </p:cNvSpPr>
          <p:nvPr>
            <p:ph type="title"/>
          </p:nvPr>
        </p:nvSpPr>
        <p:spPr/>
        <p:txBody>
          <a:bodyPr/>
          <a:lstStyle/>
          <a:p>
            <a:r>
              <a:rPr lang="en-US" dirty="0"/>
              <a:t>Pillar 3: Optimal pricing model</a:t>
            </a:r>
          </a:p>
        </p:txBody>
      </p:sp>
      <p:grpSp>
        <p:nvGrpSpPr>
          <p:cNvPr id="2" name="Group 1">
            <a:extLst>
              <a:ext uri="{FF2B5EF4-FFF2-40B4-BE49-F238E27FC236}">
                <a16:creationId xmlns:a16="http://schemas.microsoft.com/office/drawing/2014/main" id="{6E907B3D-70E8-6F43-B84B-77591481D669}"/>
              </a:ext>
              <a:ext uri="{C183D7F6-B498-43B3-948B-1728B52AA6E4}">
                <adec:decorative xmlns:adec="http://schemas.microsoft.com/office/drawing/2017/decorative" val="1"/>
              </a:ext>
            </a:extLst>
          </p:cNvPr>
          <p:cNvGrpSpPr/>
          <p:nvPr/>
        </p:nvGrpSpPr>
        <p:grpSpPr>
          <a:xfrm>
            <a:off x="55685" y="1775998"/>
            <a:ext cx="3840373" cy="3283788"/>
            <a:chOff x="55685" y="1775998"/>
            <a:chExt cx="3840373" cy="3283788"/>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844385"/>
                <a:ext cx="596638" cy="646331"/>
                <a:chOff x="2997997" y="28609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8609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919767"/>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7" name="Picture 2" descr="https://d0.awsstatic.com/Digital%20Marketing/House/ctabox/ha_ctabox_cost-optimization-02.png">
              <a:extLst>
                <a:ext uri="{FF2B5EF4-FFF2-40B4-BE49-F238E27FC236}">
                  <a16:creationId xmlns:a16="http://schemas.microsoft.com/office/drawing/2014/main" id="{A4266BF0-BA26-C748-9A9A-B5E60ADC5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20" y="3701155"/>
              <a:ext cx="1729166" cy="135863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4420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43</a:t>
            </a:fld>
            <a:endParaRPr lang="en-US" dirty="0"/>
          </a:p>
        </p:txBody>
      </p:sp>
      <p:sp>
        <p:nvSpPr>
          <p:cNvPr id="13" name="Content Placeholder 7">
            <a:extLst>
              <a:ext uri="{FF2B5EF4-FFF2-40B4-BE49-F238E27FC236}">
                <a16:creationId xmlns:a16="http://schemas.microsoft.com/office/drawing/2014/main" id="{008E9451-2FF4-1A46-B6B8-5A2FEB596199}"/>
              </a:ext>
            </a:extLst>
          </p:cNvPr>
          <p:cNvSpPr>
            <a:spLocks noGrp="1"/>
          </p:cNvSpPr>
          <p:nvPr>
            <p:ph idx="1"/>
          </p:nvPr>
        </p:nvSpPr>
        <p:spPr>
          <a:xfrm>
            <a:off x="4754879" y="1554480"/>
            <a:ext cx="7161349" cy="4663473"/>
          </a:xfrm>
        </p:spPr>
        <p:txBody>
          <a:bodyPr/>
          <a:lstStyle/>
          <a:p>
            <a:pPr defTabSz="342900">
              <a:lnSpc>
                <a:spcPct val="100000"/>
              </a:lnSpc>
              <a:spcBef>
                <a:spcPct val="20000"/>
              </a:spcBef>
              <a:buFont typeface="Wingdings" pitchFamily="2" charset="2"/>
              <a:buChar char="ü"/>
            </a:pPr>
            <a:r>
              <a:rPr lang="en-US" sz="2000" dirty="0"/>
              <a:t>Reduce costs while maintaining storage performance and availability</a:t>
            </a:r>
          </a:p>
          <a:p>
            <a:pPr lvl="1" defTabSz="342900">
              <a:lnSpc>
                <a:spcPct val="100000"/>
              </a:lnSpc>
              <a:spcBef>
                <a:spcPct val="20000"/>
              </a:spcBef>
              <a:buFont typeface="Wingdings" pitchFamily="2" charset="2"/>
              <a:buChar char="ü"/>
            </a:pPr>
            <a:endParaRPr lang="en-US" sz="1000" dirty="0"/>
          </a:p>
          <a:p>
            <a:pPr defTabSz="342900">
              <a:lnSpc>
                <a:spcPct val="100000"/>
              </a:lnSpc>
              <a:spcBef>
                <a:spcPct val="20000"/>
              </a:spcBef>
              <a:buFont typeface="Wingdings" pitchFamily="2" charset="2"/>
              <a:buChar char="ü"/>
            </a:pPr>
            <a:r>
              <a:rPr lang="en-US" sz="2000" dirty="0">
                <a:latin typeface="+mn-lt"/>
              </a:rPr>
              <a:t>Resize EBS volumes</a:t>
            </a:r>
          </a:p>
          <a:p>
            <a:pPr lvl="1"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Change EBS volume types</a:t>
            </a:r>
          </a:p>
          <a:p>
            <a:pPr lvl="1" defTabSz="342900">
              <a:lnSpc>
                <a:spcPct val="100000"/>
              </a:lnSpc>
              <a:spcBef>
                <a:spcPct val="20000"/>
              </a:spcBef>
              <a:buFont typeface="Wingdings" pitchFamily="2" charset="2"/>
              <a:buChar char="ü"/>
            </a:pPr>
            <a:r>
              <a:rPr lang="en-US" sz="1600" dirty="0"/>
              <a:t>Can you meet performance requirements with less expensive storage?</a:t>
            </a:r>
          </a:p>
          <a:p>
            <a:pPr lvl="1" defTabSz="342900">
              <a:lnSpc>
                <a:spcPct val="100000"/>
              </a:lnSpc>
              <a:spcBef>
                <a:spcPct val="20000"/>
              </a:spcBef>
              <a:buFont typeface="Wingdings" pitchFamily="2" charset="2"/>
              <a:buChar char="ü"/>
            </a:pPr>
            <a:r>
              <a:rPr lang="en-US" sz="1600" dirty="0"/>
              <a:t>Example: </a:t>
            </a:r>
            <a:r>
              <a:rPr lang="en-US" sz="1600" b="1" dirty="0">
                <a:solidFill>
                  <a:schemeClr val="accent5"/>
                </a:solidFill>
              </a:rPr>
              <a:t>Amazon EBS Throughput Optimized HDD (st1)</a:t>
            </a:r>
            <a:r>
              <a:rPr lang="en-US" sz="1600" dirty="0"/>
              <a:t> storage typically costs half as much as the default </a:t>
            </a:r>
            <a:r>
              <a:rPr lang="en-US" sz="1600" b="1" dirty="0">
                <a:solidFill>
                  <a:schemeClr val="accent5"/>
                </a:solidFill>
              </a:rPr>
              <a:t>General Purpose SSD (gp2)</a:t>
            </a:r>
            <a:r>
              <a:rPr lang="en-US" sz="1600" dirty="0"/>
              <a:t> storage option.</a:t>
            </a:r>
          </a:p>
          <a:p>
            <a:pPr lvl="2"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Delete EBS snapshots that are no longer needed</a:t>
            </a:r>
          </a:p>
          <a:p>
            <a:pPr lvl="1"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Identify the most appropriate destination for specific types of data</a:t>
            </a:r>
          </a:p>
          <a:p>
            <a:pPr lvl="1" defTabSz="342900">
              <a:lnSpc>
                <a:spcPct val="100000"/>
              </a:lnSpc>
              <a:spcBef>
                <a:spcPct val="20000"/>
              </a:spcBef>
              <a:buFont typeface="Wingdings" pitchFamily="2" charset="2"/>
              <a:buChar char="ü"/>
            </a:pPr>
            <a:r>
              <a:rPr lang="en-US" sz="1600" dirty="0">
                <a:latin typeface="+mn-lt"/>
              </a:rPr>
              <a:t>Does the application need the instance to reside on Amazon EBS?</a:t>
            </a:r>
          </a:p>
          <a:p>
            <a:pPr lvl="1" defTabSz="342900">
              <a:lnSpc>
                <a:spcPct val="100000"/>
              </a:lnSpc>
              <a:spcBef>
                <a:spcPct val="20000"/>
              </a:spcBef>
              <a:buFont typeface="Wingdings" pitchFamily="2" charset="2"/>
              <a:buChar char="ü"/>
            </a:pPr>
            <a:r>
              <a:rPr lang="en-US" sz="1600" dirty="0">
                <a:latin typeface="+mn-lt"/>
              </a:rPr>
              <a:t>Amazon S3 storage options with lifecycle policies can reduce costs</a:t>
            </a:r>
          </a:p>
        </p:txBody>
      </p:sp>
      <p:sp>
        <p:nvSpPr>
          <p:cNvPr id="6" name="Title 5">
            <a:extLst>
              <a:ext uri="{FF2B5EF4-FFF2-40B4-BE49-F238E27FC236}">
                <a16:creationId xmlns:a16="http://schemas.microsoft.com/office/drawing/2014/main" id="{0C7AFB7B-38DF-B548-A538-97AC78600EE4}"/>
              </a:ext>
            </a:extLst>
          </p:cNvPr>
          <p:cNvSpPr>
            <a:spLocks noGrp="1"/>
          </p:cNvSpPr>
          <p:nvPr>
            <p:ph type="title"/>
          </p:nvPr>
        </p:nvSpPr>
        <p:spPr/>
        <p:txBody>
          <a:bodyPr/>
          <a:lstStyle/>
          <a:p>
            <a:r>
              <a:rPr lang="en-US" dirty="0"/>
              <a:t>Pillar 4: Optimize storage choices</a:t>
            </a:r>
          </a:p>
        </p:txBody>
      </p:sp>
      <p:grpSp>
        <p:nvGrpSpPr>
          <p:cNvPr id="2" name="Group 1">
            <a:extLst>
              <a:ext uri="{FF2B5EF4-FFF2-40B4-BE49-F238E27FC236}">
                <a16:creationId xmlns:a16="http://schemas.microsoft.com/office/drawing/2014/main" id="{B3EE9E2C-D07B-014D-A1F6-F99D802FED9A}"/>
              </a:ext>
              <a:ext uri="{C183D7F6-B498-43B3-948B-1728B52AA6E4}">
                <adec:decorative xmlns:adec="http://schemas.microsoft.com/office/drawing/2017/decorative" val="1"/>
              </a:ext>
            </a:extLst>
          </p:cNvPr>
          <p:cNvGrpSpPr/>
          <p:nvPr/>
        </p:nvGrpSpPr>
        <p:grpSpPr>
          <a:xfrm>
            <a:off x="55685" y="1775998"/>
            <a:ext cx="3840373" cy="3219514"/>
            <a:chOff x="55685" y="1775998"/>
            <a:chExt cx="3840373" cy="3219514"/>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3149183"/>
                <a:ext cx="596638" cy="646331"/>
                <a:chOff x="2997997" y="3165737"/>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3165737"/>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3224565"/>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6" name="Picture 15">
              <a:extLst>
                <a:ext uri="{FF2B5EF4-FFF2-40B4-BE49-F238E27FC236}">
                  <a16:creationId xmlns:a16="http://schemas.microsoft.com/office/drawing/2014/main" id="{F33EDD80-5DC8-1D42-B3B0-6A80B7D0BA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4523" y="3781223"/>
              <a:ext cx="1214289" cy="1214289"/>
            </a:xfrm>
            <a:prstGeom prst="rect">
              <a:avLst/>
            </a:prstGeom>
          </p:spPr>
        </p:pic>
      </p:grpSp>
    </p:spTree>
    <p:custDataLst>
      <p:tags r:id="rId1"/>
    </p:custDataLst>
    <p:extLst>
      <p:ext uri="{BB962C8B-B14F-4D97-AF65-F5344CB8AC3E}">
        <p14:creationId xmlns:p14="http://schemas.microsoft.com/office/powerpoint/2010/main" val="4144242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331CF5-82F8-B34B-89E2-C428A018B746}"/>
              </a:ext>
            </a:extLst>
          </p:cNvPr>
          <p:cNvSpPr>
            <a:spLocks noGrp="1"/>
          </p:cNvSpPr>
          <p:nvPr>
            <p:ph type="title"/>
          </p:nvPr>
        </p:nvSpPr>
        <p:spPr/>
        <p:txBody>
          <a:bodyPr/>
          <a:lstStyle/>
          <a:p>
            <a:r>
              <a:rPr lang="en-US" dirty="0"/>
              <a:t>Measure, monitor, and improve</a:t>
            </a:r>
          </a:p>
        </p:txBody>
      </p:sp>
      <p:sp>
        <p:nvSpPr>
          <p:cNvPr id="9" name="Content Placeholder 8">
            <a:extLst>
              <a:ext uri="{FF2B5EF4-FFF2-40B4-BE49-F238E27FC236}">
                <a16:creationId xmlns:a16="http://schemas.microsoft.com/office/drawing/2014/main" id="{B51E73EE-EDC9-764B-A48E-4B5FC2754EBC}"/>
              </a:ext>
            </a:extLst>
          </p:cNvPr>
          <p:cNvSpPr>
            <a:spLocks noGrp="1"/>
          </p:cNvSpPr>
          <p:nvPr>
            <p:ph idx="1"/>
          </p:nvPr>
        </p:nvSpPr>
        <p:spPr>
          <a:xfrm>
            <a:off x="419101" y="1528175"/>
            <a:ext cx="9034272" cy="4648788"/>
          </a:xfrm>
        </p:spPr>
        <p:txBody>
          <a:bodyPr/>
          <a:lstStyle/>
          <a:p>
            <a:r>
              <a:rPr lang="en-US" sz="3200" dirty="0"/>
              <a:t>Cost optimization is an ongoing process.</a:t>
            </a:r>
          </a:p>
          <a:p>
            <a:pPr lvl="1"/>
            <a:endParaRPr lang="en-US" sz="2800" dirty="0"/>
          </a:p>
          <a:p>
            <a:r>
              <a:rPr lang="en-US" sz="3200" dirty="0"/>
              <a:t>Recommendations – </a:t>
            </a:r>
            <a:endParaRPr lang="en-US" dirty="0"/>
          </a:p>
          <a:p>
            <a:pPr lvl="1">
              <a:lnSpc>
                <a:spcPct val="150000"/>
              </a:lnSpc>
            </a:pPr>
            <a:r>
              <a:rPr lang="en-US" dirty="0"/>
              <a:t>Define and enforce </a:t>
            </a:r>
            <a:r>
              <a:rPr lang="en-US" b="1" dirty="0">
                <a:solidFill>
                  <a:schemeClr val="accent5"/>
                </a:solidFill>
              </a:rPr>
              <a:t>cost allocation tagging</a:t>
            </a:r>
            <a:r>
              <a:rPr lang="en-US" dirty="0"/>
              <a:t>.</a:t>
            </a:r>
          </a:p>
          <a:p>
            <a:pPr lvl="1">
              <a:lnSpc>
                <a:spcPct val="150000"/>
              </a:lnSpc>
            </a:pPr>
            <a:r>
              <a:rPr lang="en-US" dirty="0"/>
              <a:t>Define metrics, set targets, and review regularly.</a:t>
            </a:r>
          </a:p>
          <a:p>
            <a:pPr lvl="1">
              <a:lnSpc>
                <a:spcPct val="150000"/>
              </a:lnSpc>
            </a:pPr>
            <a:r>
              <a:rPr lang="en-US" dirty="0"/>
              <a:t>Encourage teams to </a:t>
            </a:r>
            <a:r>
              <a:rPr lang="en-US" b="1" dirty="0">
                <a:solidFill>
                  <a:schemeClr val="accent5"/>
                </a:solidFill>
              </a:rPr>
              <a:t>architect for cost</a:t>
            </a:r>
            <a:r>
              <a:rPr lang="en-US" dirty="0"/>
              <a:t>.</a:t>
            </a:r>
          </a:p>
          <a:p>
            <a:pPr lvl="1">
              <a:lnSpc>
                <a:spcPct val="150000"/>
              </a:lnSpc>
            </a:pPr>
            <a:r>
              <a:rPr lang="en-US" dirty="0"/>
              <a:t>Assign the responsibility of optimization to an individual or to a team.</a:t>
            </a:r>
          </a:p>
          <a:p>
            <a:endParaRPr lang="en-US" dirty="0"/>
          </a:p>
        </p:txBody>
      </p:sp>
      <p:sp>
        <p:nvSpPr>
          <p:cNvPr id="4" name="Slide Number Placeholder 3">
            <a:extLst>
              <a:ext uri="{FF2B5EF4-FFF2-40B4-BE49-F238E27FC236}">
                <a16:creationId xmlns:a16="http://schemas.microsoft.com/office/drawing/2014/main" id="{58D5581F-2D3F-9247-8FFD-94A14B2EC33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44</a:t>
            </a:fld>
            <a:endParaRPr lang="en-US" dirty="0"/>
          </a:p>
        </p:txBody>
      </p:sp>
      <p:sp>
        <p:nvSpPr>
          <p:cNvPr id="7" name="Footer Placeholder 6">
            <a:extLst>
              <a:ext uri="{FF2B5EF4-FFF2-40B4-BE49-F238E27FC236}">
                <a16:creationId xmlns:a16="http://schemas.microsoft.com/office/drawing/2014/main" id="{EE21A7B7-F211-AA4E-A59C-1FED88D699F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Graphic 5">
            <a:extLst>
              <a:ext uri="{FF2B5EF4-FFF2-40B4-BE49-F238E27FC236}">
                <a16:creationId xmlns:a16="http://schemas.microsoft.com/office/drawing/2014/main" id="{C183439E-E888-A44C-9408-3585D29139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1300" y="4895057"/>
            <a:ext cx="914400" cy="914400"/>
          </a:xfrm>
          <a:prstGeom prst="rect">
            <a:avLst/>
          </a:prstGeom>
        </p:spPr>
      </p:pic>
      <p:pic>
        <p:nvPicPr>
          <p:cNvPr id="11" name="Graphic 10">
            <a:extLst>
              <a:ext uri="{FF2B5EF4-FFF2-40B4-BE49-F238E27FC236}">
                <a16:creationId xmlns:a16="http://schemas.microsoft.com/office/drawing/2014/main" id="{4D628F29-173C-994C-AC74-C13B96130EA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1300" y="2971800"/>
            <a:ext cx="914400" cy="914400"/>
          </a:xfrm>
          <a:prstGeom prst="rect">
            <a:avLst/>
          </a:prstGeom>
        </p:spPr>
      </p:pic>
      <p:pic>
        <p:nvPicPr>
          <p:cNvPr id="13" name="Graphic 12">
            <a:extLst>
              <a:ext uri="{FF2B5EF4-FFF2-40B4-BE49-F238E27FC236}">
                <a16:creationId xmlns:a16="http://schemas.microsoft.com/office/drawing/2014/main" id="{6D8F0647-90FE-944E-ACC8-D11EA24C076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05092" y="3801270"/>
            <a:ext cx="914400" cy="914400"/>
          </a:xfrm>
          <a:prstGeom prst="rect">
            <a:avLst/>
          </a:prstGeom>
        </p:spPr>
      </p:pic>
      <p:pic>
        <p:nvPicPr>
          <p:cNvPr id="17" name="Graphic 16">
            <a:extLst>
              <a:ext uri="{FF2B5EF4-FFF2-40B4-BE49-F238E27FC236}">
                <a16:creationId xmlns:a16="http://schemas.microsoft.com/office/drawing/2014/main" id="{63813077-7AD0-2F4A-BF14-B95E1AF535B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62292" y="1425577"/>
            <a:ext cx="914400" cy="914400"/>
          </a:xfrm>
          <a:prstGeom prst="rect">
            <a:avLst/>
          </a:prstGeom>
        </p:spPr>
      </p:pic>
    </p:spTree>
    <p:custDataLst>
      <p:tags r:id="rId1"/>
    </p:custDataLst>
    <p:extLst>
      <p:ext uri="{BB962C8B-B14F-4D97-AF65-F5344CB8AC3E}">
        <p14:creationId xmlns:p14="http://schemas.microsoft.com/office/powerpoint/2010/main" val="1867642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45</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b="1" dirty="0">
                <a:solidFill>
                  <a:schemeClr val="accent5"/>
                </a:solidFill>
              </a:rPr>
              <a:t>Amazon EC2 pricing models </a:t>
            </a:r>
            <a:r>
              <a:rPr lang="en-US" sz="2000" dirty="0"/>
              <a:t>include On-Demand Instances, Reserved Instances, Spot Instances, Dedicated Instances, and Dedicated Hosts.</a:t>
            </a:r>
          </a:p>
          <a:p>
            <a:pPr lvl="1"/>
            <a:endParaRPr lang="en-US" sz="1600" dirty="0"/>
          </a:p>
          <a:p>
            <a:r>
              <a:rPr lang="en-US" sz="2000" b="1" dirty="0">
                <a:solidFill>
                  <a:schemeClr val="accent5"/>
                </a:solidFill>
              </a:rPr>
              <a:t>Spot Instances </a:t>
            </a:r>
            <a:r>
              <a:rPr lang="en-US" sz="2000" dirty="0"/>
              <a:t>can be interrupted with a 2-minute notification. However, they can offer significant cost savings over On-Demand Instances.</a:t>
            </a:r>
          </a:p>
          <a:p>
            <a:pPr lvl="1"/>
            <a:endParaRPr lang="en-US" sz="1600" dirty="0"/>
          </a:p>
          <a:p>
            <a:r>
              <a:rPr lang="en-US" sz="2000" dirty="0"/>
              <a:t>The </a:t>
            </a:r>
            <a:r>
              <a:rPr lang="en-US" sz="2000" b="1" dirty="0">
                <a:solidFill>
                  <a:schemeClr val="accent5"/>
                </a:solidFill>
              </a:rPr>
              <a:t>four pillars of cost optimization</a:t>
            </a:r>
            <a:r>
              <a:rPr lang="en-US" sz="2000" dirty="0"/>
              <a:t> are:</a:t>
            </a:r>
          </a:p>
          <a:p>
            <a:pPr lvl="1"/>
            <a:r>
              <a:rPr lang="en-US" sz="1800" dirty="0"/>
              <a:t>Right size</a:t>
            </a:r>
          </a:p>
          <a:p>
            <a:pPr lvl="1"/>
            <a:r>
              <a:rPr lang="en-US" sz="1800" dirty="0"/>
              <a:t>Increase elasticity</a:t>
            </a:r>
          </a:p>
          <a:p>
            <a:pPr lvl="1"/>
            <a:r>
              <a:rPr lang="en-US" sz="1800" dirty="0"/>
              <a:t>Optimal pricing model</a:t>
            </a:r>
          </a:p>
          <a:p>
            <a:pPr lvl="1"/>
            <a:r>
              <a:rPr lang="en-US" sz="1800" dirty="0"/>
              <a:t>Optimize storage choices</a:t>
            </a:r>
          </a:p>
          <a:p>
            <a:endParaRPr lang="en-US" sz="2400" dirty="0"/>
          </a:p>
          <a:p>
            <a:endParaRPr lang="en-US" sz="2400" dirty="0"/>
          </a:p>
          <a:p>
            <a:endParaRPr lang="en-US" sz="2400" dirty="0"/>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147218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5: Introduction to AWS Lambda</a:t>
            </a:r>
          </a:p>
        </p:txBody>
      </p:sp>
      <p:sp>
        <p:nvSpPr>
          <p:cNvPr id="5" name="Text Placeholder 4">
            <a:extLst>
              <a:ext uri="{FF2B5EF4-FFF2-40B4-BE49-F238E27FC236}">
                <a16:creationId xmlns:a16="http://schemas.microsoft.com/office/drawing/2014/main" id="{731EB2DB-404C-DC46-B862-75625E088736}"/>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101F6324-A9F6-6B46-884D-CD71AE900DA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48F1BB2-2117-A74A-97BE-D237C8342A7D}"/>
              </a:ext>
            </a:extLst>
          </p:cNvPr>
          <p:cNvSpPr>
            <a:spLocks noGrp="1"/>
          </p:cNvSpPr>
          <p:nvPr>
            <p:ph type="sldNum" sz="quarter" idx="4294967295"/>
          </p:nvPr>
        </p:nvSpPr>
        <p:spPr>
          <a:xfrm>
            <a:off x="9448800" y="6356350"/>
            <a:ext cx="2743200" cy="365125"/>
          </a:xfrm>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1548867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Run code without servers</a:t>
            </a:r>
          </a:p>
        </p:txBody>
      </p:sp>
      <p:sp>
        <p:nvSpPr>
          <p:cNvPr id="4" name="Freeform 3" hidden="1">
            <a:extLst>
              <a:ext uri="{C183D7F6-B498-43B3-948B-1728B52AA6E4}">
                <adec:decorative xmlns:adec="http://schemas.microsoft.com/office/drawing/2017/decorative" val="1"/>
              </a:ext>
            </a:extLst>
          </p:cNvPr>
          <p:cNvSpPr/>
          <p:nvPr/>
        </p:nvSpPr>
        <p:spPr bwMode="auto">
          <a:xfrm>
            <a:off x="2705100" y="2212397"/>
            <a:ext cx="3133725" cy="3486150"/>
          </a:xfrm>
          <a:custGeom>
            <a:avLst/>
            <a:gdLst>
              <a:gd name="connsiteX0" fmla="*/ 0 w 3133725"/>
              <a:gd name="connsiteY0" fmla="*/ 76200 h 3486150"/>
              <a:gd name="connsiteX1" fmla="*/ 0 w 3133725"/>
              <a:gd name="connsiteY1" fmla="*/ 1428750 h 3486150"/>
              <a:gd name="connsiteX2" fmla="*/ 171450 w 3133725"/>
              <a:gd name="connsiteY2" fmla="*/ 1428750 h 3486150"/>
              <a:gd name="connsiteX3" fmla="*/ 171450 w 3133725"/>
              <a:gd name="connsiteY3" fmla="*/ 3486150 h 3486150"/>
              <a:gd name="connsiteX4" fmla="*/ 3133725 w 3133725"/>
              <a:gd name="connsiteY4" fmla="*/ 3486150 h 3486150"/>
              <a:gd name="connsiteX5" fmla="*/ 3133725 w 3133725"/>
              <a:gd name="connsiteY5" fmla="*/ 3371850 h 3486150"/>
              <a:gd name="connsiteX6" fmla="*/ 3133725 w 3133725"/>
              <a:gd name="connsiteY6" fmla="*/ 1200150 h 3486150"/>
              <a:gd name="connsiteX7" fmla="*/ 2962275 w 3133725"/>
              <a:gd name="connsiteY7" fmla="*/ 1200150 h 3486150"/>
              <a:gd name="connsiteX8" fmla="*/ 2333625 w 3133725"/>
              <a:gd name="connsiteY8" fmla="*/ 1200150 h 3486150"/>
              <a:gd name="connsiteX9" fmla="*/ 2333625 w 3133725"/>
              <a:gd name="connsiteY9" fmla="*/ 0 h 3486150"/>
              <a:gd name="connsiteX10" fmla="*/ 2238375 w 3133725"/>
              <a:gd name="connsiteY10" fmla="*/ 0 h 3486150"/>
              <a:gd name="connsiteX11" fmla="*/ 0 w 3133725"/>
              <a:gd name="connsiteY11" fmla="*/ 76200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3725" h="3486150">
                <a:moveTo>
                  <a:pt x="0" y="76200"/>
                </a:moveTo>
                <a:lnTo>
                  <a:pt x="0" y="1428750"/>
                </a:lnTo>
                <a:lnTo>
                  <a:pt x="171450" y="1428750"/>
                </a:lnTo>
                <a:lnTo>
                  <a:pt x="171450" y="3486150"/>
                </a:lnTo>
                <a:lnTo>
                  <a:pt x="3133725" y="3486150"/>
                </a:lnTo>
                <a:lnTo>
                  <a:pt x="3133725" y="3371850"/>
                </a:lnTo>
                <a:lnTo>
                  <a:pt x="3133725" y="1200150"/>
                </a:lnTo>
                <a:lnTo>
                  <a:pt x="2962275" y="1200150"/>
                </a:lnTo>
                <a:lnTo>
                  <a:pt x="2333625" y="1200150"/>
                </a:lnTo>
                <a:lnTo>
                  <a:pt x="2333625" y="0"/>
                </a:lnTo>
                <a:lnTo>
                  <a:pt x="2238375" y="0"/>
                </a:lnTo>
                <a:lnTo>
                  <a:pt x="0" y="762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hidden="1">
            <a:extLst>
              <a:ext uri="{C183D7F6-B498-43B3-948B-1728B52AA6E4}">
                <adec:decorative xmlns:adec="http://schemas.microsoft.com/office/drawing/2017/decorative" val="1"/>
              </a:ext>
            </a:extLst>
          </p:cNvPr>
          <p:cNvSpPr/>
          <p:nvPr/>
        </p:nvSpPr>
        <p:spPr bwMode="auto">
          <a:xfrm>
            <a:off x="5124450" y="2383847"/>
            <a:ext cx="3762375" cy="3257550"/>
          </a:xfrm>
          <a:custGeom>
            <a:avLst/>
            <a:gdLst>
              <a:gd name="connsiteX0" fmla="*/ 0 w 3762375"/>
              <a:gd name="connsiteY0" fmla="*/ 895350 h 3257550"/>
              <a:gd name="connsiteX1" fmla="*/ 0 w 3762375"/>
              <a:gd name="connsiteY1" fmla="*/ 0 h 3257550"/>
              <a:gd name="connsiteX2" fmla="*/ 2514600 w 3762375"/>
              <a:gd name="connsiteY2" fmla="*/ 0 h 3257550"/>
              <a:gd name="connsiteX3" fmla="*/ 2514600 w 3762375"/>
              <a:gd name="connsiteY3" fmla="*/ 771525 h 3257550"/>
              <a:gd name="connsiteX4" fmla="*/ 2800350 w 3762375"/>
              <a:gd name="connsiteY4" fmla="*/ 771525 h 3257550"/>
              <a:gd name="connsiteX5" fmla="*/ 2800350 w 3762375"/>
              <a:gd name="connsiteY5" fmla="*/ 1314450 h 3257550"/>
              <a:gd name="connsiteX6" fmla="*/ 2990850 w 3762375"/>
              <a:gd name="connsiteY6" fmla="*/ 1314450 h 3257550"/>
              <a:gd name="connsiteX7" fmla="*/ 2990850 w 3762375"/>
              <a:gd name="connsiteY7" fmla="*/ 2438400 h 3257550"/>
              <a:gd name="connsiteX8" fmla="*/ 2819400 w 3762375"/>
              <a:gd name="connsiteY8" fmla="*/ 2419350 h 3257550"/>
              <a:gd name="connsiteX9" fmla="*/ 3762375 w 3762375"/>
              <a:gd name="connsiteY9" fmla="*/ 2419350 h 3257550"/>
              <a:gd name="connsiteX10" fmla="*/ 3762375 w 3762375"/>
              <a:gd name="connsiteY10" fmla="*/ 3248025 h 3257550"/>
              <a:gd name="connsiteX11" fmla="*/ 3629025 w 3762375"/>
              <a:gd name="connsiteY11" fmla="*/ 3257550 h 3257550"/>
              <a:gd name="connsiteX12" fmla="*/ 866775 w 3762375"/>
              <a:gd name="connsiteY12" fmla="*/ 3257550 h 3257550"/>
              <a:gd name="connsiteX13" fmla="*/ 866775 w 3762375"/>
              <a:gd name="connsiteY13" fmla="*/ 3057525 h 3257550"/>
              <a:gd name="connsiteX14" fmla="*/ 866775 w 3762375"/>
              <a:gd name="connsiteY14" fmla="*/ 981075 h 3257550"/>
              <a:gd name="connsiteX15" fmla="*/ 1019175 w 3762375"/>
              <a:gd name="connsiteY15" fmla="*/ 981075 h 3257550"/>
              <a:gd name="connsiteX16" fmla="*/ 0 w 3762375"/>
              <a:gd name="connsiteY16" fmla="*/ 8953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5" h="3257550">
                <a:moveTo>
                  <a:pt x="0" y="895350"/>
                </a:moveTo>
                <a:lnTo>
                  <a:pt x="0" y="0"/>
                </a:lnTo>
                <a:lnTo>
                  <a:pt x="2514600" y="0"/>
                </a:lnTo>
                <a:lnTo>
                  <a:pt x="2514600" y="771525"/>
                </a:lnTo>
                <a:lnTo>
                  <a:pt x="2800350" y="771525"/>
                </a:lnTo>
                <a:lnTo>
                  <a:pt x="2800350" y="1314450"/>
                </a:lnTo>
                <a:lnTo>
                  <a:pt x="2990850" y="1314450"/>
                </a:lnTo>
                <a:lnTo>
                  <a:pt x="2990850" y="2438400"/>
                </a:lnTo>
                <a:lnTo>
                  <a:pt x="2819400" y="2419350"/>
                </a:lnTo>
                <a:lnTo>
                  <a:pt x="3762375" y="2419350"/>
                </a:lnTo>
                <a:lnTo>
                  <a:pt x="3762375" y="3248025"/>
                </a:lnTo>
                <a:cubicBezTo>
                  <a:pt x="3635384" y="3257794"/>
                  <a:pt x="3679947" y="3257550"/>
                  <a:pt x="3629025" y="3257550"/>
                </a:cubicBezTo>
                <a:lnTo>
                  <a:pt x="866775" y="3257550"/>
                </a:lnTo>
                <a:lnTo>
                  <a:pt x="866775" y="3057525"/>
                </a:lnTo>
                <a:lnTo>
                  <a:pt x="866775" y="981075"/>
                </a:lnTo>
                <a:lnTo>
                  <a:pt x="1019175" y="981075"/>
                </a:lnTo>
                <a:lnTo>
                  <a:pt x="0" y="89535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hidden="1">
            <a:extLst>
              <a:ext uri="{C183D7F6-B498-43B3-948B-1728B52AA6E4}">
                <adec:decorative xmlns:adec="http://schemas.microsoft.com/office/drawing/2017/decorative" val="1"/>
              </a:ext>
            </a:extLst>
          </p:cNvPr>
          <p:cNvSpPr/>
          <p:nvPr/>
        </p:nvSpPr>
        <p:spPr bwMode="auto">
          <a:xfrm>
            <a:off x="7639050" y="2345747"/>
            <a:ext cx="4124325" cy="3143250"/>
          </a:xfrm>
          <a:custGeom>
            <a:avLst/>
            <a:gdLst>
              <a:gd name="connsiteX0" fmla="*/ 0 w 4124325"/>
              <a:gd name="connsiteY0" fmla="*/ 771525 h 3143250"/>
              <a:gd name="connsiteX1" fmla="*/ 0 w 4124325"/>
              <a:gd name="connsiteY1" fmla="*/ 0 h 3143250"/>
              <a:gd name="connsiteX2" fmla="*/ 3705225 w 4124325"/>
              <a:gd name="connsiteY2" fmla="*/ 0 h 3143250"/>
              <a:gd name="connsiteX3" fmla="*/ 3705225 w 4124325"/>
              <a:gd name="connsiteY3" fmla="*/ 2609850 h 3143250"/>
              <a:gd name="connsiteX4" fmla="*/ 4124325 w 4124325"/>
              <a:gd name="connsiteY4" fmla="*/ 2609850 h 3143250"/>
              <a:gd name="connsiteX5" fmla="*/ 4124325 w 4124325"/>
              <a:gd name="connsiteY5" fmla="*/ 3143250 h 3143250"/>
              <a:gd name="connsiteX6" fmla="*/ 1390650 w 4124325"/>
              <a:gd name="connsiteY6" fmla="*/ 3143250 h 3143250"/>
              <a:gd name="connsiteX7" fmla="*/ 1390650 w 4124325"/>
              <a:gd name="connsiteY7" fmla="*/ 2152650 h 3143250"/>
              <a:gd name="connsiteX8" fmla="*/ 1295400 w 4124325"/>
              <a:gd name="connsiteY8" fmla="*/ 2152650 h 3143250"/>
              <a:gd name="connsiteX9" fmla="*/ 495300 w 4124325"/>
              <a:gd name="connsiteY9" fmla="*/ 2152650 h 3143250"/>
              <a:gd name="connsiteX10" fmla="*/ 495300 w 4124325"/>
              <a:gd name="connsiteY10" fmla="*/ 790575 h 3143250"/>
              <a:gd name="connsiteX11" fmla="*/ 0 w 4124325"/>
              <a:gd name="connsiteY11" fmla="*/ 771525 h 31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325" h="3143250">
                <a:moveTo>
                  <a:pt x="0" y="771525"/>
                </a:moveTo>
                <a:lnTo>
                  <a:pt x="0" y="0"/>
                </a:lnTo>
                <a:lnTo>
                  <a:pt x="3705225" y="0"/>
                </a:lnTo>
                <a:lnTo>
                  <a:pt x="3705225" y="2609850"/>
                </a:lnTo>
                <a:lnTo>
                  <a:pt x="4124325" y="2609850"/>
                </a:lnTo>
                <a:lnTo>
                  <a:pt x="4124325" y="3143250"/>
                </a:lnTo>
                <a:lnTo>
                  <a:pt x="1390650" y="3143250"/>
                </a:lnTo>
                <a:lnTo>
                  <a:pt x="1390650" y="2152650"/>
                </a:lnTo>
                <a:lnTo>
                  <a:pt x="1295400" y="2152650"/>
                </a:lnTo>
                <a:lnTo>
                  <a:pt x="495300" y="2152650"/>
                </a:lnTo>
                <a:lnTo>
                  <a:pt x="495300" y="790575"/>
                </a:lnTo>
                <a:lnTo>
                  <a:pt x="0" y="7715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17" name="Slide Number Placeholder 1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47</a:t>
            </a:fld>
            <a:endParaRPr lang="en-US" dirty="0"/>
          </a:p>
        </p:txBody>
      </p:sp>
      <p:sp>
        <p:nvSpPr>
          <p:cNvPr id="3" name="TextBox 2">
            <a:extLst>
              <a:ext uri="{FF2B5EF4-FFF2-40B4-BE49-F238E27FC236}">
                <a16:creationId xmlns:a16="http://schemas.microsoft.com/office/drawing/2014/main" id="{BE10F589-7E69-4541-9465-64DB61A45EC4}"/>
              </a:ext>
            </a:extLst>
          </p:cNvPr>
          <p:cNvSpPr txBox="1"/>
          <p:nvPr/>
        </p:nvSpPr>
        <p:spPr>
          <a:xfrm>
            <a:off x="3002577" y="1294856"/>
            <a:ext cx="6306535" cy="830997"/>
          </a:xfrm>
          <a:prstGeom prst="rect">
            <a:avLst/>
          </a:prstGeom>
          <a:noFill/>
        </p:spPr>
        <p:txBody>
          <a:bodyPr wrap="none" rtlCol="0">
            <a:spAutoFit/>
          </a:bodyPr>
          <a:lstStyle/>
          <a:p>
            <a:r>
              <a:rPr lang="en-US" sz="2400" dirty="0"/>
              <a:t>AWS Lambda is a </a:t>
            </a:r>
            <a:r>
              <a:rPr lang="en-US" sz="2400" b="1" dirty="0">
                <a:solidFill>
                  <a:schemeClr val="accent5"/>
                </a:solidFill>
              </a:rPr>
              <a:t>serverless</a:t>
            </a:r>
            <a:r>
              <a:rPr lang="en-US" sz="2400" dirty="0"/>
              <a:t> compute service.</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0" name="Group 19" descr="diagram shows (from left to right) that code is uploaded, code runs as a Lambda function triggered by events or run on a schedule, and that you only pay for compute time you use.">
            <a:extLst>
              <a:ext uri="{FF2B5EF4-FFF2-40B4-BE49-F238E27FC236}">
                <a16:creationId xmlns:a16="http://schemas.microsoft.com/office/drawing/2014/main" id="{144BD62D-DAB5-344C-995B-276357175569}"/>
              </a:ext>
            </a:extLst>
          </p:cNvPr>
          <p:cNvGrpSpPr/>
          <p:nvPr/>
        </p:nvGrpSpPr>
        <p:grpSpPr>
          <a:xfrm>
            <a:off x="419100" y="1828801"/>
            <a:ext cx="11395284" cy="4210914"/>
            <a:chOff x="419100" y="1828801"/>
            <a:chExt cx="11395284" cy="4210914"/>
          </a:xfrm>
        </p:grpSpPr>
        <p:pic>
          <p:nvPicPr>
            <p:cNvPr id="23" name="Picture 22">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3574" y="2113265"/>
              <a:ext cx="10455204" cy="2898648"/>
            </a:xfrm>
            <a:prstGeom prst="rect">
              <a:avLst/>
            </a:prstGeom>
          </p:spPr>
        </p:pic>
        <p:cxnSp>
          <p:nvCxnSpPr>
            <p:cNvPr id="16" name="Straight Arrow Connector 15"/>
            <p:cNvCxnSpPr/>
            <p:nvPr/>
          </p:nvCxnSpPr>
          <p:spPr>
            <a:xfrm>
              <a:off x="2641482" y="3483147"/>
              <a:ext cx="987644"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10032" y="5138182"/>
              <a:ext cx="1640458" cy="66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65056" y="2597740"/>
              <a:ext cx="1811146" cy="371697"/>
            </a:xfrm>
            <a:prstGeom prst="rect">
              <a:avLst/>
            </a:prstGeom>
            <a:solidFill>
              <a:schemeClr val="bg1"/>
            </a:solidFill>
          </p:spPr>
          <p:txBody>
            <a:bodyPr wrap="none" rtlCol="0">
              <a:noAutofit/>
            </a:bodyPr>
            <a:lstStyle/>
            <a:p>
              <a:pPr algn="ctr"/>
              <a:r>
                <a:rPr lang="en-US" b="1" dirty="0">
                  <a:ea typeface="Amazon Ember" panose="02000000000000000000" pitchFamily="2" charset="0"/>
                </a:rPr>
                <a:t>Upload your </a:t>
              </a:r>
              <a:r>
                <a:rPr lang="en-US" b="1" dirty="0"/>
                <a:t>code</a:t>
              </a:r>
              <a:endParaRPr lang="en-US" b="1" dirty="0">
                <a:ea typeface="Amazon Ember" panose="02000000000000000000" pitchFamily="2" charset="0"/>
              </a:endParaRPr>
            </a:p>
            <a:p>
              <a:pPr algn="ctr"/>
              <a:endParaRPr lang="en-US" b="1" dirty="0">
                <a:ea typeface="Amazon Ember" panose="02000000000000000000" pitchFamily="2" charset="0"/>
              </a:endParaRPr>
            </a:p>
          </p:txBody>
        </p:sp>
        <p:sp>
          <p:nvSpPr>
            <p:cNvPr id="19" name="Rounded Rectangle 18">
              <a:extLst>
                <a:ext uri="{C183D7F6-B498-43B3-948B-1728B52AA6E4}">
                  <adec:decorative xmlns:adec="http://schemas.microsoft.com/office/drawing/2017/decorative" val="1"/>
                </a:ext>
              </a:extLst>
            </p:cNvPr>
            <p:cNvSpPr/>
            <p:nvPr/>
          </p:nvSpPr>
          <p:spPr bwMode="auto">
            <a:xfrm>
              <a:off x="419100" y="1828801"/>
              <a:ext cx="11395284" cy="4210914"/>
            </a:xfrm>
            <a:prstGeom prst="roundRect">
              <a:avLst>
                <a:gd name="adj" fmla="val 10315"/>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cxnSp>
          <p:nvCxnSpPr>
            <p:cNvPr id="24" name="Straight Arrow Connector 23"/>
            <p:cNvCxnSpPr>
              <a:cxnSpLocks/>
            </p:cNvCxnSpPr>
            <p:nvPr/>
          </p:nvCxnSpPr>
          <p:spPr>
            <a:xfrm>
              <a:off x="4942518" y="3483147"/>
              <a:ext cx="1125940"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526756" y="2810794"/>
              <a:ext cx="1814322" cy="253718"/>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526756" y="4396111"/>
              <a:ext cx="1814322" cy="208989"/>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987905" y="3557834"/>
              <a:ext cx="306077" cy="19923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19566" y="3558214"/>
              <a:ext cx="306840" cy="162332"/>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356773" y="3540428"/>
              <a:ext cx="2" cy="441024"/>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EE98976-F851-D446-ADA2-E7C0494D7AF3}"/>
                </a:ext>
              </a:extLst>
            </p:cNvPr>
            <p:cNvSpPr/>
            <p:nvPr/>
          </p:nvSpPr>
          <p:spPr>
            <a:xfrm flipH="1">
              <a:off x="3862806" y="2651592"/>
              <a:ext cx="1079712" cy="84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a:extLst>
                <a:ext uri="{FF2B5EF4-FFF2-40B4-BE49-F238E27FC236}">
                  <a16:creationId xmlns:a16="http://schemas.microsoft.com/office/drawing/2014/main" id="{031EC9E4-DB0C-E04C-B4C2-041A7E0FE0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1041" y="2678668"/>
              <a:ext cx="839528" cy="839528"/>
            </a:xfrm>
            <a:prstGeom prst="rect">
              <a:avLst/>
            </a:prstGeom>
          </p:spPr>
        </p:pic>
      </p:grpSp>
    </p:spTree>
    <p:custDataLst>
      <p:tags r:id="rId1"/>
    </p:custDataLst>
    <p:extLst>
      <p:ext uri="{BB962C8B-B14F-4D97-AF65-F5344CB8AC3E}">
        <p14:creationId xmlns:p14="http://schemas.microsoft.com/office/powerpoint/2010/main" val="6587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62B1B8-919C-D341-A3A2-660D96EA7C49}"/>
              </a:ext>
              <a:ext uri="{C183D7F6-B498-43B3-948B-1728B52AA6E4}">
                <adec:decorative xmlns:adec="http://schemas.microsoft.com/office/drawing/2017/decorative" val="1"/>
              </a:ext>
            </a:extLst>
          </p:cNvPr>
          <p:cNvGrpSpPr/>
          <p:nvPr/>
        </p:nvGrpSpPr>
        <p:grpSpPr>
          <a:xfrm>
            <a:off x="2481382" y="2141831"/>
            <a:ext cx="8593018" cy="2940418"/>
            <a:chOff x="2481382" y="2141831"/>
            <a:chExt cx="8593018" cy="2940418"/>
          </a:xfrm>
        </p:grpSpPr>
        <p:sp>
          <p:nvSpPr>
            <p:cNvPr id="12" name="Rounded Rectangle 11"/>
            <p:cNvSpPr/>
            <p:nvPr/>
          </p:nvSpPr>
          <p:spPr bwMode="auto">
            <a:xfrm>
              <a:off x="2481382" y="2141831"/>
              <a:ext cx="8593018" cy="2940418"/>
            </a:xfrm>
            <a:prstGeom prst="roundRect">
              <a:avLst>
                <a:gd name="adj" fmla="val 8687"/>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712EA9B-8C23-C144-A39C-C6BEE5703804}"/>
                </a:ext>
              </a:extLst>
            </p:cNvPr>
            <p:cNvGrpSpPr/>
            <p:nvPr/>
          </p:nvGrpSpPr>
          <p:grpSpPr>
            <a:xfrm>
              <a:off x="2979907" y="2219145"/>
              <a:ext cx="617540" cy="2623496"/>
              <a:chOff x="2979907" y="2219145"/>
              <a:chExt cx="617540" cy="2623496"/>
            </a:xfrm>
          </p:grpSpPr>
          <p:pic>
            <p:nvPicPr>
              <p:cNvPr id="5" name="Picture 4"/>
              <p:cNvPicPr>
                <a:picLocks noChangeAspect="1"/>
              </p:cNvPicPr>
              <p:nvPr/>
            </p:nvPicPr>
            <p:blipFill>
              <a:blip r:embed="rId4">
                <a:duotone>
                  <a:schemeClr val="accent1">
                    <a:shade val="45000"/>
                    <a:satMod val="135000"/>
                  </a:schemeClr>
                  <a:prstClr val="white"/>
                </a:duotone>
              </a:blip>
              <a:stretch>
                <a:fillRect/>
              </a:stretch>
            </p:blipFill>
            <p:spPr>
              <a:xfrm>
                <a:off x="2979907" y="2219145"/>
                <a:ext cx="617540" cy="499762"/>
              </a:xfrm>
              <a:prstGeom prst="rect">
                <a:avLst/>
              </a:prstGeom>
            </p:spPr>
          </p:pic>
          <p:pic>
            <p:nvPicPr>
              <p:cNvPr id="13" name="Picture 12"/>
              <p:cNvPicPr>
                <a:picLocks noChangeAspect="1"/>
              </p:cNvPicPr>
              <p:nvPr/>
            </p:nvPicPr>
            <p:blipFill>
              <a:blip r:embed="rId5">
                <a:duotone>
                  <a:schemeClr val="accent3">
                    <a:shade val="45000"/>
                    <a:satMod val="135000"/>
                  </a:schemeClr>
                  <a:prstClr val="white"/>
                </a:duotone>
              </a:blip>
              <a:stretch>
                <a:fillRect/>
              </a:stretch>
            </p:blipFill>
            <p:spPr>
              <a:xfrm>
                <a:off x="3046568" y="2786548"/>
                <a:ext cx="484218" cy="481912"/>
              </a:xfrm>
              <a:prstGeom prst="rect">
                <a:avLst/>
              </a:prstGeom>
            </p:spPr>
          </p:pic>
          <p:pic>
            <p:nvPicPr>
              <p:cNvPr id="14" name="Picture 13"/>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4809" y="3336101"/>
                <a:ext cx="487736" cy="485413"/>
              </a:xfrm>
              <a:prstGeom prst="rect">
                <a:avLst/>
              </a:prstGeom>
            </p:spPr>
          </p:pic>
          <p:pic>
            <p:nvPicPr>
              <p:cNvPr id="16" name="Picture 15"/>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33605" y="3816715"/>
                <a:ext cx="563842" cy="563842"/>
              </a:xfrm>
              <a:prstGeom prst="rect">
                <a:avLst/>
              </a:prstGeom>
            </p:spPr>
          </p:pic>
          <p:pic>
            <p:nvPicPr>
              <p:cNvPr id="18" name="Picture 17"/>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16627" y="4449281"/>
                <a:ext cx="395242" cy="393360"/>
              </a:xfrm>
              <a:prstGeom prst="rect">
                <a:avLst/>
              </a:prstGeom>
            </p:spPr>
          </p:pic>
        </p:grpSp>
      </p:grpSp>
      <p:sp>
        <p:nvSpPr>
          <p:cNvPr id="2" name="Title 1"/>
          <p:cNvSpPr>
            <a:spLocks noGrp="1"/>
          </p:cNvSpPr>
          <p:nvPr>
            <p:ph type="title"/>
          </p:nvPr>
        </p:nvSpPr>
        <p:spPr/>
        <p:txBody>
          <a:bodyPr/>
          <a:lstStyle/>
          <a:p>
            <a:r>
              <a:rPr lang="en-US" dirty="0"/>
              <a:t>Benefits of Lambda</a:t>
            </a:r>
          </a:p>
        </p:txBody>
      </p:sp>
      <p:sp>
        <p:nvSpPr>
          <p:cNvPr id="3" name="Content Placeholder 2"/>
          <p:cNvSpPr>
            <a:spLocks noGrp="1"/>
          </p:cNvSpPr>
          <p:nvPr>
            <p:ph idx="4294967295"/>
          </p:nvPr>
        </p:nvSpPr>
        <p:spPr>
          <a:xfrm>
            <a:off x="3722688" y="2219145"/>
            <a:ext cx="7351712" cy="2737597"/>
          </a:xfrm>
        </p:spPr>
        <p:txBody>
          <a:bodyPr>
            <a:normAutofit fontScale="92500"/>
          </a:bodyPr>
          <a:lstStyle/>
          <a:p>
            <a:pPr marL="0" indent="0">
              <a:spcBef>
                <a:spcPts val="200"/>
              </a:spcBef>
              <a:spcAft>
                <a:spcPts val="1600"/>
              </a:spcAft>
              <a:buNone/>
            </a:pPr>
            <a:r>
              <a:rPr lang="en-US" sz="2400" dirty="0"/>
              <a:t>It supports multiple programming languages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Completely automated</a:t>
            </a:r>
            <a:r>
              <a:rPr lang="en-US" sz="2400" dirty="0"/>
              <a:t> </a:t>
            </a:r>
            <a:r>
              <a:rPr lang="en-US" sz="2400" dirty="0">
                <a:solidFill>
                  <a:srgbClr val="000000"/>
                </a:solidFill>
              </a:rPr>
              <a:t>administration</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Built-in</a:t>
            </a:r>
            <a:r>
              <a:rPr lang="en-US" sz="2400" dirty="0"/>
              <a:t> fault </a:t>
            </a:r>
            <a:r>
              <a:rPr lang="en-US" sz="2400" dirty="0">
                <a:solidFill>
                  <a:srgbClr val="000000"/>
                </a:solidFill>
              </a:rPr>
              <a:t>tolerance</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It supports the orchestration of</a:t>
            </a:r>
            <a:r>
              <a:rPr lang="en-US" sz="2400" dirty="0"/>
              <a:t> multiple </a:t>
            </a:r>
            <a:r>
              <a:rPr lang="en-US" sz="2400" dirty="0">
                <a:solidFill>
                  <a:srgbClr val="000000"/>
                </a:solidFill>
              </a:rPr>
              <a:t>functions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Pay</a:t>
            </a:r>
            <a:r>
              <a:rPr lang="en-US" sz="2400" dirty="0"/>
              <a:t>-p</a:t>
            </a:r>
            <a:r>
              <a:rPr lang="en-US" sz="2400" dirty="0">
                <a:solidFill>
                  <a:srgbClr val="000000"/>
                </a:solidFill>
              </a:rPr>
              <a:t>er</a:t>
            </a:r>
            <a:r>
              <a:rPr lang="en-US" sz="2400" dirty="0"/>
              <a:t>-</a:t>
            </a:r>
            <a:r>
              <a:rPr lang="en-US" sz="2400" dirty="0">
                <a:solidFill>
                  <a:srgbClr val="000000"/>
                </a:solidFill>
              </a:rPr>
              <a:t>use pricing</a:t>
            </a:r>
            <a:endParaRPr lang="en-US" sz="2400" dirty="0">
              <a:solidFill>
                <a:srgbClr val="000000"/>
              </a:solidFill>
              <a:latin typeface="Amazon Ember Light" panose="020B0403020204020204"/>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48</a:t>
            </a:fld>
            <a:endParaRPr lang="en-US" dirty="0"/>
          </a:p>
        </p:txBody>
      </p:sp>
      <p:sp>
        <p:nvSpPr>
          <p:cNvPr id="15" name="TextBox 14">
            <a:extLst>
              <a:ext uri="{FF2B5EF4-FFF2-40B4-BE49-F238E27FC236}">
                <a16:creationId xmlns:a16="http://schemas.microsoft.com/office/drawing/2014/main" id="{37344E87-7A90-4598-BA4F-228C95A45CD9}"/>
              </a:ext>
              <a:ext uri="{C183D7F6-B498-43B3-948B-1728B52AA6E4}">
                <adec:decorative xmlns:adec="http://schemas.microsoft.com/office/drawing/2017/decorative" val="1"/>
              </a:ext>
            </a:extLst>
          </p:cNvPr>
          <p:cNvSpPr txBox="1"/>
          <p:nvPr/>
        </p:nvSpPr>
        <p:spPr>
          <a:xfrm>
            <a:off x="419100" y="3808672"/>
            <a:ext cx="1865948" cy="394439"/>
          </a:xfrm>
          <a:prstGeom prst="rect">
            <a:avLst/>
          </a:prstGeom>
          <a:noFill/>
        </p:spPr>
        <p:txBody>
          <a:bodyPr wrap="square" lIns="0" tIns="0" rIns="0" bIns="0" rtlCol="0" anchor="t">
            <a:noAutofit/>
          </a:bodyPr>
          <a:lstStyle/>
          <a:p>
            <a:pPr algn="ctr"/>
            <a:r>
              <a:rPr lang="en-US" sz="2400" b="1" dirty="0"/>
              <a:t>AWS</a:t>
            </a:r>
          </a:p>
          <a:p>
            <a:pPr algn="ctr"/>
            <a:r>
              <a:rPr lang="en-US" sz="2400" b="1" dirty="0"/>
              <a:t>Lambda</a:t>
            </a:r>
          </a:p>
        </p:txBody>
      </p:sp>
      <p:pic>
        <p:nvPicPr>
          <p:cNvPr id="17" name="Graphic 16">
            <a:extLst>
              <a:ext uri="{FF2B5EF4-FFF2-40B4-BE49-F238E27FC236}">
                <a16:creationId xmlns:a16="http://schemas.microsoft.com/office/drawing/2014/main" id="{9E6C4DA0-7555-4E6F-AE36-0B707D0634AA}"/>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487" y="2649984"/>
            <a:ext cx="1118649" cy="1118649"/>
          </a:xfrm>
          <a:prstGeom prst="rect">
            <a:avLst/>
          </a:prstGeom>
        </p:spPr>
      </p:pic>
    </p:spTree>
    <p:custDataLst>
      <p:tags r:id="rId1"/>
    </p:custDataLst>
    <p:extLst>
      <p:ext uri="{BB962C8B-B14F-4D97-AF65-F5344CB8AC3E}">
        <p14:creationId xmlns:p14="http://schemas.microsoft.com/office/powerpoint/2010/main" val="2859903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E44-715D-B24D-8F64-3EAC5EE86B34}"/>
              </a:ext>
            </a:extLst>
          </p:cNvPr>
          <p:cNvSpPr>
            <a:spLocks noGrp="1"/>
          </p:cNvSpPr>
          <p:nvPr>
            <p:ph type="title"/>
          </p:nvPr>
        </p:nvSpPr>
        <p:spPr/>
        <p:txBody>
          <a:bodyPr/>
          <a:lstStyle/>
          <a:p>
            <a:r>
              <a:rPr lang="en-US" dirty="0"/>
              <a:t>AWS Lambda event sources</a:t>
            </a:r>
          </a:p>
        </p:txBody>
      </p:sp>
      <p:sp>
        <p:nvSpPr>
          <p:cNvPr id="39" name="Footer Placeholder 38">
            <a:extLst>
              <a:ext uri="{FF2B5EF4-FFF2-40B4-BE49-F238E27FC236}">
                <a16:creationId xmlns:a16="http://schemas.microsoft.com/office/drawing/2014/main" id="{8BA25F16-7D29-AF4D-AC38-4251FF5C36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0" name="Slide Number Placeholder 39">
            <a:extLst>
              <a:ext uri="{FF2B5EF4-FFF2-40B4-BE49-F238E27FC236}">
                <a16:creationId xmlns:a16="http://schemas.microsoft.com/office/drawing/2014/main" id="{49B45C58-CDA7-FC40-BB3B-E33C967BC87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49</a:t>
            </a:fld>
            <a:endParaRPr lang="en-US" dirty="0"/>
          </a:p>
        </p:txBody>
      </p:sp>
      <p:grpSp>
        <p:nvGrpSpPr>
          <p:cNvPr id="6" name="Group 5" descr="graphic showing event sources on the left (consisting of many AWS services), a Lambda function in the middle that leads into the Lambda service, and two outputs: the first is &quot;execution of your code&quot; and the second is CloudWatch for logging, monitoring, and metrics."/>
          <p:cNvGrpSpPr/>
          <p:nvPr/>
        </p:nvGrpSpPr>
        <p:grpSpPr>
          <a:xfrm>
            <a:off x="278472" y="1359457"/>
            <a:ext cx="11203955" cy="4877004"/>
            <a:chOff x="278472" y="1359457"/>
            <a:chExt cx="11203955" cy="4877004"/>
          </a:xfrm>
        </p:grpSpPr>
        <p:sp>
          <p:nvSpPr>
            <p:cNvPr id="24" name="TextBox 23">
              <a:extLst>
                <a:ext uri="{FF2B5EF4-FFF2-40B4-BE49-F238E27FC236}">
                  <a16:creationId xmlns:a16="http://schemas.microsoft.com/office/drawing/2014/main" id="{F7024C34-1D3F-2643-90DA-2B52F03CAAF0}"/>
                </a:ext>
              </a:extLst>
            </p:cNvPr>
            <p:cNvSpPr txBox="1"/>
            <p:nvPr/>
          </p:nvSpPr>
          <p:spPr>
            <a:xfrm>
              <a:off x="278472" y="1359457"/>
              <a:ext cx="2319828" cy="461665"/>
            </a:xfrm>
            <a:prstGeom prst="rect">
              <a:avLst/>
            </a:prstGeom>
            <a:solidFill>
              <a:schemeClr val="bg1"/>
            </a:solidFill>
          </p:spPr>
          <p:txBody>
            <a:bodyPr wrap="square" rtlCol="0">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 sources</a:t>
              </a:r>
            </a:p>
          </p:txBody>
        </p:sp>
        <p:sp>
          <p:nvSpPr>
            <p:cNvPr id="34" name="TextBox 33">
              <a:extLst>
                <a:ext uri="{FF2B5EF4-FFF2-40B4-BE49-F238E27FC236}">
                  <a16:creationId xmlns:a16="http://schemas.microsoft.com/office/drawing/2014/main" id="{A6974812-D549-444E-9F5A-693C2F5EC36F}"/>
                </a:ext>
              </a:extLst>
            </p:cNvPr>
            <p:cNvSpPr txBox="1"/>
            <p:nvPr/>
          </p:nvSpPr>
          <p:spPr>
            <a:xfrm>
              <a:off x="5811117" y="1391462"/>
              <a:ext cx="4943427" cy="1323439"/>
            </a:xfrm>
            <a:prstGeom prst="rect">
              <a:avLst/>
            </a:prstGeom>
            <a:noFill/>
          </p:spPr>
          <p:txBody>
            <a:bodyPr wrap="square" rtlCol="0">
              <a:spAutoFit/>
            </a:bodyPr>
            <a:lstStyle/>
            <a:p>
              <a:r>
                <a:rPr lang="en-US" sz="1600" dirty="0">
                  <a:solidFill>
                    <a:schemeClr val="accent5"/>
                  </a:solidFill>
                </a:rPr>
                <a:t>Configure other AWS services as </a:t>
              </a:r>
              <a:r>
                <a:rPr lang="en-US" sz="1600" b="1" dirty="0">
                  <a:solidFill>
                    <a:schemeClr val="accent5"/>
                  </a:solidFill>
                </a:rPr>
                <a:t>event sources</a:t>
              </a:r>
              <a:r>
                <a:rPr lang="en-US" sz="1600" dirty="0">
                  <a:solidFill>
                    <a:schemeClr val="accent5"/>
                  </a:solidFill>
                </a:rPr>
                <a:t> to invoke your function as shown here.</a:t>
              </a:r>
            </a:p>
            <a:p>
              <a:endParaRPr lang="en-US" sz="1600" dirty="0">
                <a:solidFill>
                  <a:schemeClr val="accent5"/>
                </a:solidFill>
              </a:endParaRPr>
            </a:p>
            <a:p>
              <a:r>
                <a:rPr lang="en-US" sz="1600" dirty="0">
                  <a:solidFill>
                    <a:schemeClr val="accent5"/>
                  </a:solidFill>
                </a:rPr>
                <a:t>Alternatively, invoke a Lambda function from the Lambda console, AWS SDK, or AWS CLI. </a:t>
              </a:r>
            </a:p>
          </p:txBody>
        </p:sp>
        <p:cxnSp>
          <p:nvCxnSpPr>
            <p:cNvPr id="16" name="Straight Arrow Connector 15">
              <a:extLst>
                <a:ext uri="{FF2B5EF4-FFF2-40B4-BE49-F238E27FC236}">
                  <a16:creationId xmlns:a16="http://schemas.microsoft.com/office/drawing/2014/main" id="{F3705C16-01FB-624A-91FA-5D27084F439E}"/>
                </a:ext>
              </a:extLst>
            </p:cNvPr>
            <p:cNvCxnSpPr>
              <a:cxnSpLocks/>
            </p:cNvCxnSpPr>
            <p:nvPr/>
          </p:nvCxnSpPr>
          <p:spPr>
            <a:xfrm>
              <a:off x="3745426" y="3872918"/>
              <a:ext cx="499410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D0F4519-376F-4640-B721-2ACFC90AA3A1}"/>
                </a:ext>
              </a:extLst>
            </p:cNvPr>
            <p:cNvSpPr/>
            <p:nvPr/>
          </p:nvSpPr>
          <p:spPr>
            <a:xfrm>
              <a:off x="4415776" y="3582420"/>
              <a:ext cx="1024070" cy="584775"/>
            </a:xfrm>
            <a:prstGeom prst="rect">
              <a:avLst/>
            </a:prstGeom>
            <a:solidFill>
              <a:schemeClr val="bg1"/>
            </a:solidFill>
          </p:spPr>
          <p:txBody>
            <a:bodyPr wrap="square">
              <a:spAutoFit/>
            </a:bodyPr>
            <a:lstStyle/>
            <a:p>
              <a:pPr algn="ctr"/>
              <a:r>
                <a:rPr lang="en-US" sz="1600" dirty="0">
                  <a:solidFill>
                    <a:schemeClr val="tx1">
                      <a:lumMod val="85000"/>
                      <a:lumOff val="15000"/>
                    </a:schemeClr>
                  </a:solidFill>
                  <a:ea typeface="Amazon Ember" panose="020B0603020204020204" pitchFamily="34" charset="0"/>
                  <a:cs typeface="Amazon Ember" panose="020B0603020204020204" pitchFamily="34" charset="0"/>
                </a:rPr>
                <a:t>Lambda function</a:t>
              </a:r>
            </a:p>
          </p:txBody>
        </p:sp>
        <p:pic>
          <p:nvPicPr>
            <p:cNvPr id="12" name="Graphic 11">
              <a:extLst>
                <a:ext uri="{FF2B5EF4-FFF2-40B4-BE49-F238E27FC236}">
                  <a16:creationId xmlns:a16="http://schemas.microsoft.com/office/drawing/2014/main" id="{12F45F92-7841-3549-853D-349416FE51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2274" y="2745796"/>
              <a:ext cx="809293" cy="809293"/>
            </a:xfrm>
            <a:prstGeom prst="rect">
              <a:avLst/>
            </a:prstGeom>
          </p:spPr>
        </p:pic>
        <p:pic>
          <p:nvPicPr>
            <p:cNvPr id="13" name="Graphic 12">
              <a:extLst>
                <a:ext uri="{FF2B5EF4-FFF2-40B4-BE49-F238E27FC236}">
                  <a16:creationId xmlns:a16="http://schemas.microsoft.com/office/drawing/2014/main" id="{88832A55-D933-7F49-B1AA-1DD043785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01917" y="3518495"/>
              <a:ext cx="711200" cy="711200"/>
            </a:xfrm>
            <a:prstGeom prst="rect">
              <a:avLst/>
            </a:prstGeom>
          </p:spPr>
        </p:pic>
        <p:sp>
          <p:nvSpPr>
            <p:cNvPr id="14" name="TextBox 13">
              <a:extLst>
                <a:ext uri="{FF2B5EF4-FFF2-40B4-BE49-F238E27FC236}">
                  <a16:creationId xmlns:a16="http://schemas.microsoft.com/office/drawing/2014/main" id="{EE04E635-53E0-2240-822A-9A1624EC5768}"/>
                </a:ext>
              </a:extLst>
            </p:cNvPr>
            <p:cNvSpPr txBox="1"/>
            <p:nvPr/>
          </p:nvSpPr>
          <p:spPr>
            <a:xfrm>
              <a:off x="5206565" y="4282714"/>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Lambda</a:t>
              </a:r>
            </a:p>
          </p:txBody>
        </p:sp>
        <p:sp>
          <p:nvSpPr>
            <p:cNvPr id="26" name="TextBox 25">
              <a:extLst>
                <a:ext uri="{FF2B5EF4-FFF2-40B4-BE49-F238E27FC236}">
                  <a16:creationId xmlns:a16="http://schemas.microsoft.com/office/drawing/2014/main" id="{B3F117A4-FBDC-3C4B-BBFC-8963C41D5FFC}"/>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pic>
          <p:nvPicPr>
            <p:cNvPr id="27" name="Graphic 26">
              <a:extLst>
                <a:ext uri="{FF2B5EF4-FFF2-40B4-BE49-F238E27FC236}">
                  <a16:creationId xmlns:a16="http://schemas.microsoft.com/office/drawing/2014/main" id="{D6526095-1CB8-C64F-8C1F-F19B9324B6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2172" y="4621268"/>
              <a:ext cx="711200" cy="711200"/>
            </a:xfrm>
            <a:prstGeom prst="rect">
              <a:avLst/>
            </a:prstGeom>
          </p:spPr>
        </p:pic>
        <p:cxnSp>
          <p:nvCxnSpPr>
            <p:cNvPr id="28" name="Straight Arrow Connector 27">
              <a:extLst>
                <a:ext uri="{FF2B5EF4-FFF2-40B4-BE49-F238E27FC236}">
                  <a16:creationId xmlns:a16="http://schemas.microsoft.com/office/drawing/2014/main" id="{3E3F659E-60E2-814B-AB40-FA5F419803EA}"/>
                </a:ext>
              </a:extLst>
            </p:cNvPr>
            <p:cNvCxnSpPr>
              <a:cxnSpLocks/>
              <a:stCxn id="13" idx="3"/>
              <a:endCxn id="27" idx="1"/>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E9E3BD2-0ABA-B643-90E7-22B4CF2DC766}"/>
                </a:ext>
              </a:extLst>
            </p:cNvPr>
            <p:cNvSpPr txBox="1"/>
            <p:nvPr/>
          </p:nvSpPr>
          <p:spPr>
            <a:xfrm>
              <a:off x="8739533" y="3555089"/>
              <a:ext cx="2603137" cy="646331"/>
            </a:xfrm>
            <a:prstGeom prst="rect">
              <a:avLst/>
            </a:prstGeom>
            <a:solidFill>
              <a:schemeClr val="bg1"/>
            </a:solidFill>
          </p:spPr>
          <p:txBody>
            <a:bodyPr wrap="square" rtlCol="0">
              <a:spAutoFit/>
            </a:bodyPr>
            <a:lstStyle/>
            <a:p>
              <a:pPr algn="ctr"/>
              <a:r>
                <a:rPr lang="en-US" dirty="0">
                  <a:ea typeface="Amazon Ember" panose="020B0603020204020204" pitchFamily="34" charset="0"/>
                  <a:cs typeface="Amazon Ember" panose="020B0603020204020204" pitchFamily="34" charset="0"/>
                </a:rPr>
                <a:t>Running of your code (only when triggered)</a:t>
              </a:r>
            </a:p>
          </p:txBody>
        </p:sp>
        <p:sp>
          <p:nvSpPr>
            <p:cNvPr id="20" name="Rectangle 19">
              <a:extLst>
                <a:ext uri="{FF2B5EF4-FFF2-40B4-BE49-F238E27FC236}">
                  <a16:creationId xmlns:a16="http://schemas.microsoft.com/office/drawing/2014/main" id="{115E0BE5-37B7-DB4B-84A2-D89BEDF3CF44}"/>
                </a:ext>
              </a:extLst>
            </p:cNvPr>
            <p:cNvSpPr/>
            <p:nvPr/>
          </p:nvSpPr>
          <p:spPr>
            <a:xfrm>
              <a:off x="420580" y="1989144"/>
              <a:ext cx="3324846"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15" name="Graphic 14">
              <a:extLst>
                <a:ext uri="{FF2B5EF4-FFF2-40B4-BE49-F238E27FC236}">
                  <a16:creationId xmlns:a16="http://schemas.microsoft.com/office/drawing/2014/main" id="{5F550BEF-6A61-394E-A407-7E864D3B18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788" y="2146700"/>
              <a:ext cx="365760" cy="365760"/>
            </a:xfrm>
            <a:prstGeom prst="rect">
              <a:avLst/>
            </a:prstGeom>
          </p:spPr>
        </p:pic>
        <p:pic>
          <p:nvPicPr>
            <p:cNvPr id="17" name="Graphic 16">
              <a:extLst>
                <a:ext uri="{FF2B5EF4-FFF2-40B4-BE49-F238E27FC236}">
                  <a16:creationId xmlns:a16="http://schemas.microsoft.com/office/drawing/2014/main" id="{5FAF2FFD-8057-2942-A8D7-51D94D5702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788" y="2734051"/>
              <a:ext cx="365760" cy="365760"/>
            </a:xfrm>
            <a:prstGeom prst="rect">
              <a:avLst/>
            </a:prstGeom>
          </p:spPr>
        </p:pic>
        <p:pic>
          <p:nvPicPr>
            <p:cNvPr id="18" name="Graphic 17">
              <a:extLst>
                <a:ext uri="{FF2B5EF4-FFF2-40B4-BE49-F238E27FC236}">
                  <a16:creationId xmlns:a16="http://schemas.microsoft.com/office/drawing/2014/main" id="{2BA318C4-D7F1-D649-9756-B1E1C3B3A9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4788" y="3321402"/>
              <a:ext cx="365760" cy="365760"/>
            </a:xfrm>
            <a:prstGeom prst="rect">
              <a:avLst/>
            </a:prstGeom>
          </p:spPr>
        </p:pic>
        <p:pic>
          <p:nvPicPr>
            <p:cNvPr id="19" name="Graphic 18">
              <a:extLst>
                <a:ext uri="{FF2B5EF4-FFF2-40B4-BE49-F238E27FC236}">
                  <a16:creationId xmlns:a16="http://schemas.microsoft.com/office/drawing/2014/main" id="{150520B6-B78E-6B47-9B55-43CE282DB4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4788" y="3908753"/>
              <a:ext cx="365760" cy="365760"/>
            </a:xfrm>
            <a:prstGeom prst="rect">
              <a:avLst/>
            </a:prstGeom>
          </p:spPr>
        </p:pic>
        <p:pic>
          <p:nvPicPr>
            <p:cNvPr id="22" name="Graphic 21">
              <a:extLst>
                <a:ext uri="{FF2B5EF4-FFF2-40B4-BE49-F238E27FC236}">
                  <a16:creationId xmlns:a16="http://schemas.microsoft.com/office/drawing/2014/main" id="{D125EAFC-9ACB-164B-A669-499AA329C5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4788" y="5083457"/>
              <a:ext cx="365760" cy="365760"/>
            </a:xfrm>
            <a:prstGeom prst="rect">
              <a:avLst/>
            </a:prstGeom>
          </p:spPr>
        </p:pic>
        <p:pic>
          <p:nvPicPr>
            <p:cNvPr id="33" name="Graphic 32">
              <a:extLst>
                <a:ext uri="{FF2B5EF4-FFF2-40B4-BE49-F238E27FC236}">
                  <a16:creationId xmlns:a16="http://schemas.microsoft.com/office/drawing/2014/main" id="{E0518501-84A8-4C42-898E-5BE69B42B3C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4788" y="4496104"/>
              <a:ext cx="365760" cy="365760"/>
            </a:xfrm>
            <a:prstGeom prst="rect">
              <a:avLst/>
            </a:prstGeom>
          </p:spPr>
        </p:pic>
        <p:sp>
          <p:nvSpPr>
            <p:cNvPr id="36" name="TextBox 35">
              <a:extLst>
                <a:ext uri="{FF2B5EF4-FFF2-40B4-BE49-F238E27FC236}">
                  <a16:creationId xmlns:a16="http://schemas.microsoft.com/office/drawing/2014/main" id="{E97EB124-A4D4-2642-B5D5-2593475411C4}"/>
                </a:ext>
              </a:extLst>
            </p:cNvPr>
            <p:cNvSpPr txBox="1"/>
            <p:nvPr/>
          </p:nvSpPr>
          <p:spPr>
            <a:xfrm>
              <a:off x="9497885" y="4684480"/>
              <a:ext cx="1984542" cy="584775"/>
            </a:xfrm>
            <a:prstGeom prst="rect">
              <a:avLst/>
            </a:prstGeom>
            <a:solidFill>
              <a:schemeClr val="bg1"/>
            </a:solidFill>
          </p:spPr>
          <p:txBody>
            <a:bodyPr wrap="square" rtlCol="0">
              <a:spAutoFit/>
            </a:bodyPr>
            <a:lstStyle/>
            <a:p>
              <a:r>
                <a:rPr lang="en-US" sz="1600" i="1" dirty="0">
                  <a:solidFill>
                    <a:schemeClr val="accent5"/>
                  </a:solidFill>
                  <a:ea typeface="Amazon Ember" panose="020B0603020204020204" pitchFamily="34" charset="0"/>
                  <a:cs typeface="Amazon Ember" panose="020B0603020204020204" pitchFamily="34" charset="0"/>
                </a:rPr>
                <a:t>Logging, monitoring, and metrics</a:t>
              </a:r>
            </a:p>
          </p:txBody>
        </p:sp>
        <p:sp>
          <p:nvSpPr>
            <p:cNvPr id="4" name="TextBox 3"/>
            <p:cNvSpPr txBox="1"/>
            <p:nvPr/>
          </p:nvSpPr>
          <p:spPr>
            <a:xfrm>
              <a:off x="963915" y="2165939"/>
              <a:ext cx="121379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30" name="TextBox 29"/>
            <p:cNvSpPr txBox="1"/>
            <p:nvPr/>
          </p:nvSpPr>
          <p:spPr>
            <a:xfrm>
              <a:off x="963915" y="2734833"/>
              <a:ext cx="199445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31" name="TextBox 30"/>
            <p:cNvSpPr txBox="1"/>
            <p:nvPr/>
          </p:nvSpPr>
          <p:spPr>
            <a:xfrm>
              <a:off x="963915" y="3210686"/>
              <a:ext cx="2785196"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Simple Notification Service (Amazon SNS)</a:t>
              </a:r>
            </a:p>
          </p:txBody>
        </p:sp>
        <p:sp>
          <p:nvSpPr>
            <p:cNvPr id="32" name="TextBox 31"/>
            <p:cNvSpPr txBox="1"/>
            <p:nvPr/>
          </p:nvSpPr>
          <p:spPr>
            <a:xfrm>
              <a:off x="963915" y="3816633"/>
              <a:ext cx="2635408"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Simple Queue Service (Amazon SQS)</a:t>
              </a:r>
            </a:p>
          </p:txBody>
        </p:sp>
        <p:sp>
          <p:nvSpPr>
            <p:cNvPr id="35" name="TextBox 34"/>
            <p:cNvSpPr txBox="1"/>
            <p:nvPr/>
          </p:nvSpPr>
          <p:spPr>
            <a:xfrm>
              <a:off x="963915" y="4509707"/>
              <a:ext cx="211147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sp>
          <p:nvSpPr>
            <p:cNvPr id="41" name="TextBox 40"/>
            <p:cNvSpPr txBox="1"/>
            <p:nvPr/>
          </p:nvSpPr>
          <p:spPr>
            <a:xfrm>
              <a:off x="963915" y="5097060"/>
              <a:ext cx="251222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p>
          </p:txBody>
        </p:sp>
        <p:sp>
          <p:nvSpPr>
            <p:cNvPr id="42" name="TextBox 41"/>
            <p:cNvSpPr txBox="1"/>
            <p:nvPr/>
          </p:nvSpPr>
          <p:spPr>
            <a:xfrm>
              <a:off x="990457" y="5689267"/>
              <a:ext cx="140615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Many more…</a:t>
              </a:r>
            </a:p>
          </p:txBody>
        </p:sp>
      </p:grpSp>
    </p:spTree>
    <p:custDataLst>
      <p:tags r:id="rId1"/>
    </p:custDataLst>
    <p:extLst>
      <p:ext uri="{BB962C8B-B14F-4D97-AF65-F5344CB8AC3E}">
        <p14:creationId xmlns:p14="http://schemas.microsoft.com/office/powerpoint/2010/main" val="207653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D8A06-614E-3349-AB18-CC8E0BC91E99}"/>
              </a:ext>
            </a:extLst>
          </p:cNvPr>
          <p:cNvSpPr>
            <a:spLocks noGrp="1"/>
          </p:cNvSpPr>
          <p:nvPr>
            <p:ph type="title"/>
          </p:nvPr>
        </p:nvSpPr>
        <p:spPr/>
        <p:txBody>
          <a:bodyPr/>
          <a:lstStyle/>
          <a:p>
            <a:r>
              <a:rPr lang="en-US" dirty="0"/>
              <a:t>AWS compute services</a:t>
            </a:r>
          </a:p>
        </p:txBody>
      </p:sp>
      <p:sp>
        <p:nvSpPr>
          <p:cNvPr id="4" name="Footer Placeholder 3">
            <a:extLst>
              <a:ext uri="{FF2B5EF4-FFF2-40B4-BE49-F238E27FC236}">
                <a16:creationId xmlns:a16="http://schemas.microsoft.com/office/drawing/2014/main" id="{38874B2C-88C1-844E-863A-0C2BAABD9F8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9" name="TextBox 58">
            <a:extLst>
              <a:ext uri="{FF2B5EF4-FFF2-40B4-BE49-F238E27FC236}">
                <a16:creationId xmlns:a16="http://schemas.microsoft.com/office/drawing/2014/main" id="{0EFB2D9A-8651-EE4F-9E53-1176EEB065E7}"/>
              </a:ext>
            </a:extLst>
          </p:cNvPr>
          <p:cNvSpPr txBox="1"/>
          <p:nvPr/>
        </p:nvSpPr>
        <p:spPr>
          <a:xfrm>
            <a:off x="535583" y="1402660"/>
            <a:ext cx="11198900" cy="369332"/>
          </a:xfrm>
          <a:prstGeom prst="rect">
            <a:avLst/>
          </a:prstGeom>
          <a:noFill/>
        </p:spPr>
        <p:txBody>
          <a:bodyPr wrap="none" rtlCol="0">
            <a:spAutoFit/>
          </a:bodyPr>
          <a:lstStyle/>
          <a:p>
            <a:r>
              <a:rPr lang="en-US"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 Web Services (AWS) offers many compute services. This module will discuss the highlighted services.</a:t>
            </a:r>
          </a:p>
        </p:txBody>
      </p:sp>
      <p:grpSp>
        <p:nvGrpSpPr>
          <p:cNvPr id="2" name="Group 1"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0F118C69-978A-D04D-833F-DE9A8840346C}"/>
              </a:ext>
            </a:extLst>
          </p:cNvPr>
          <p:cNvGrpSpPr/>
          <p:nvPr/>
        </p:nvGrpSpPr>
        <p:grpSpPr>
          <a:xfrm>
            <a:off x="582792" y="2029218"/>
            <a:ext cx="10728975" cy="4327133"/>
            <a:chOff x="582792" y="2029218"/>
            <a:chExt cx="10728975" cy="4327133"/>
          </a:xfrm>
        </p:grpSpPr>
        <p:grpSp>
          <p:nvGrpSpPr>
            <p:cNvPr id="51" name="Group 50"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94F9BA11-4C0E-D44D-ABAD-24DCE9844D89}"/>
                </a:ext>
              </a:extLst>
            </p:cNvPr>
            <p:cNvGrpSpPr/>
            <p:nvPr/>
          </p:nvGrpSpPr>
          <p:grpSpPr>
            <a:xfrm>
              <a:off x="686444" y="2128651"/>
              <a:ext cx="10625323" cy="4214517"/>
              <a:chOff x="686444" y="1554480"/>
              <a:chExt cx="10625323" cy="4214517"/>
            </a:xfrm>
          </p:grpSpPr>
          <p:sp>
            <p:nvSpPr>
              <p:cNvPr id="6" name="TextBox 5">
                <a:extLst>
                  <a:ext uri="{FF2B5EF4-FFF2-40B4-BE49-F238E27FC236}">
                    <a16:creationId xmlns:a16="http://schemas.microsoft.com/office/drawing/2014/main" id="{72D66D5F-4782-9146-8A34-18C660241CD8}"/>
                  </a:ext>
                </a:extLst>
              </p:cNvPr>
              <p:cNvSpPr txBox="1"/>
              <p:nvPr/>
            </p:nvSpPr>
            <p:spPr>
              <a:xfrm>
                <a:off x="686444" y="2138996"/>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a16="http://schemas.microsoft.com/office/drawing/2014/main" id="{87A13CC5-7F13-D64F-8AAD-A09290A3D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720" y="1554480"/>
                <a:ext cx="548640" cy="548640"/>
              </a:xfrm>
              <a:prstGeom prst="rect">
                <a:avLst/>
              </a:prstGeom>
            </p:spPr>
          </p:pic>
          <p:sp>
            <p:nvSpPr>
              <p:cNvPr id="8" name="TextBox 7">
                <a:extLst>
                  <a:ext uri="{FF2B5EF4-FFF2-40B4-BE49-F238E27FC236}">
                    <a16:creationId xmlns:a16="http://schemas.microsoft.com/office/drawing/2014/main" id="{DF238146-89AD-484E-A639-D73BB5F904C3}"/>
                  </a:ext>
                </a:extLst>
              </p:cNvPr>
              <p:cNvSpPr txBox="1"/>
              <p:nvPr/>
            </p:nvSpPr>
            <p:spPr>
              <a:xfrm>
                <a:off x="2939533" y="2128363"/>
                <a:ext cx="1513305" cy="523220"/>
              </a:xfrm>
              <a:prstGeom prst="rect">
                <a:avLst/>
              </a:prstGeom>
              <a:noFill/>
            </p:spPr>
            <p:txBody>
              <a:bodyPr wrap="square" rtlCol="0">
                <a:spAutoFit/>
              </a:bodyPr>
              <a:lstStyle/>
              <a:p>
                <a:pPr algn="ctr"/>
                <a:r>
                  <a:rPr lang="en-US" sz="1400" dirty="0"/>
                  <a:t>Amazon EC2 </a:t>
                </a:r>
                <a:br>
                  <a:rPr lang="en-US" sz="1400" dirty="0"/>
                </a:br>
                <a:r>
                  <a:rPr lang="en-US" sz="1400" dirty="0"/>
                  <a:t>Auto Scaling</a:t>
                </a:r>
              </a:p>
            </p:txBody>
          </p:sp>
          <p:pic>
            <p:nvPicPr>
              <p:cNvPr id="9" name="Graphic 8">
                <a:extLst>
                  <a:ext uri="{FF2B5EF4-FFF2-40B4-BE49-F238E27FC236}">
                    <a16:creationId xmlns:a16="http://schemas.microsoft.com/office/drawing/2014/main" id="{9328246D-B5EB-5249-8DB0-0F584AB01F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2277" y="1554480"/>
                <a:ext cx="548640" cy="548640"/>
              </a:xfrm>
              <a:prstGeom prst="rect">
                <a:avLst/>
              </a:prstGeom>
            </p:spPr>
          </p:pic>
          <p:sp>
            <p:nvSpPr>
              <p:cNvPr id="10" name="TextBox 9">
                <a:extLst>
                  <a:ext uri="{FF2B5EF4-FFF2-40B4-BE49-F238E27FC236}">
                    <a16:creationId xmlns:a16="http://schemas.microsoft.com/office/drawing/2014/main" id="{A7AEC25B-0F30-524C-84DB-21CD5A61F1EC}"/>
                  </a:ext>
                </a:extLst>
              </p:cNvPr>
              <p:cNvSpPr txBox="1"/>
              <p:nvPr/>
            </p:nvSpPr>
            <p:spPr>
              <a:xfrm>
                <a:off x="5101214"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Registry (Amazon ECR)</a:t>
                </a:r>
              </a:p>
            </p:txBody>
          </p:sp>
          <p:pic>
            <p:nvPicPr>
              <p:cNvPr id="11" name="Graphic 10">
                <a:extLst>
                  <a:ext uri="{FF2B5EF4-FFF2-40B4-BE49-F238E27FC236}">
                    <a16:creationId xmlns:a16="http://schemas.microsoft.com/office/drawing/2014/main" id="{31D7C8FB-6C21-2E4E-8D57-68F7869A6A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15834" y="1554480"/>
                <a:ext cx="548640" cy="548640"/>
              </a:xfrm>
              <a:prstGeom prst="rect">
                <a:avLst/>
              </a:prstGeom>
            </p:spPr>
          </p:pic>
          <p:sp>
            <p:nvSpPr>
              <p:cNvPr id="12" name="TextBox 11">
                <a:extLst>
                  <a:ext uri="{FF2B5EF4-FFF2-40B4-BE49-F238E27FC236}">
                    <a16:creationId xmlns:a16="http://schemas.microsoft.com/office/drawing/2014/main" id="{0E5FE206-129D-0345-B2D5-8C50352EF3EA}"/>
                  </a:ext>
                </a:extLst>
              </p:cNvPr>
              <p:cNvSpPr txBox="1"/>
              <p:nvPr/>
            </p:nvSpPr>
            <p:spPr>
              <a:xfrm>
                <a:off x="7369509"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Service (Amazon ECS)</a:t>
                </a:r>
              </a:p>
            </p:txBody>
          </p:sp>
          <p:pic>
            <p:nvPicPr>
              <p:cNvPr id="13" name="Graphic 12">
                <a:extLst>
                  <a:ext uri="{FF2B5EF4-FFF2-40B4-BE49-F238E27FC236}">
                    <a16:creationId xmlns:a16="http://schemas.microsoft.com/office/drawing/2014/main" id="{BF03DA95-CDEF-1740-9272-BAAE71A383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9391" y="1554480"/>
                <a:ext cx="548640" cy="548640"/>
              </a:xfrm>
              <a:prstGeom prst="rect">
                <a:avLst/>
              </a:prstGeom>
            </p:spPr>
          </p:pic>
          <p:sp>
            <p:nvSpPr>
              <p:cNvPr id="14" name="TextBox 13">
                <a:extLst>
                  <a:ext uri="{FF2B5EF4-FFF2-40B4-BE49-F238E27FC236}">
                    <a16:creationId xmlns:a16="http://schemas.microsoft.com/office/drawing/2014/main" id="{1CE55A78-C680-7548-9D3F-46F35E614E55}"/>
                  </a:ext>
                </a:extLst>
              </p:cNvPr>
              <p:cNvSpPr txBox="1"/>
              <p:nvPr/>
            </p:nvSpPr>
            <p:spPr>
              <a:xfrm>
                <a:off x="810828" y="3701235"/>
                <a:ext cx="1300855" cy="523220"/>
              </a:xfrm>
              <a:prstGeom prst="rect">
                <a:avLst/>
              </a:prstGeom>
              <a:noFill/>
            </p:spPr>
            <p:txBody>
              <a:bodyPr wrap="square" rtlCol="0">
                <a:spAutoFit/>
              </a:bodyPr>
              <a:lstStyle/>
              <a:p>
                <a:pPr algn="ctr"/>
                <a:r>
                  <a:rPr lang="en-US" sz="1400" dirty="0"/>
                  <a:t>AWS Elastic </a:t>
                </a:r>
                <a:br>
                  <a:rPr lang="en-US" sz="1400" dirty="0"/>
                </a:br>
                <a:r>
                  <a:rPr lang="en-US" sz="1400" dirty="0"/>
                  <a:t>Beanstalk</a:t>
                </a:r>
              </a:p>
            </p:txBody>
          </p:sp>
          <p:pic>
            <p:nvPicPr>
              <p:cNvPr id="15" name="Graphic 14">
                <a:extLst>
                  <a:ext uri="{FF2B5EF4-FFF2-40B4-BE49-F238E27FC236}">
                    <a16:creationId xmlns:a16="http://schemas.microsoft.com/office/drawing/2014/main" id="{29197B51-7241-5B48-8AF7-5991752DBE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88720" y="3108960"/>
                <a:ext cx="548640" cy="548640"/>
              </a:xfrm>
              <a:prstGeom prst="rect">
                <a:avLst/>
              </a:prstGeom>
            </p:spPr>
          </p:pic>
          <p:sp>
            <p:nvSpPr>
              <p:cNvPr id="17" name="TextBox 16">
                <a:extLst>
                  <a:ext uri="{FF2B5EF4-FFF2-40B4-BE49-F238E27FC236}">
                    <a16:creationId xmlns:a16="http://schemas.microsoft.com/office/drawing/2014/main" id="{8206C955-7D21-AC48-9F31-DEA19C5E348B}"/>
                  </a:ext>
                </a:extLst>
              </p:cNvPr>
              <p:cNvSpPr txBox="1"/>
              <p:nvPr/>
            </p:nvSpPr>
            <p:spPr>
              <a:xfrm>
                <a:off x="2957929" y="3690603"/>
                <a:ext cx="1528359" cy="307777"/>
              </a:xfrm>
              <a:prstGeom prst="rect">
                <a:avLst/>
              </a:prstGeom>
              <a:noFill/>
            </p:spPr>
            <p:txBody>
              <a:bodyPr wrap="square" rtlCol="0">
                <a:spAutoFit/>
              </a:bodyPr>
              <a:lstStyle/>
              <a:p>
                <a:pPr algn="ctr"/>
                <a:r>
                  <a:rPr lang="en-US" sz="1400" dirty="0"/>
                  <a:t>AWS Lambda</a:t>
                </a:r>
              </a:p>
            </p:txBody>
          </p:sp>
          <p:pic>
            <p:nvPicPr>
              <p:cNvPr id="18" name="Graphic 17">
                <a:extLst>
                  <a:ext uri="{FF2B5EF4-FFF2-40B4-BE49-F238E27FC236}">
                    <a16:creationId xmlns:a16="http://schemas.microsoft.com/office/drawing/2014/main" id="{ACAFCDFB-3602-F743-A3DD-EDCBD9BA9B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56432" y="3108960"/>
                <a:ext cx="548640" cy="548640"/>
              </a:xfrm>
              <a:prstGeom prst="rect">
                <a:avLst/>
              </a:prstGeom>
            </p:spPr>
          </p:pic>
          <p:sp>
            <p:nvSpPr>
              <p:cNvPr id="19" name="TextBox 18">
                <a:extLst>
                  <a:ext uri="{FF2B5EF4-FFF2-40B4-BE49-F238E27FC236}">
                    <a16:creationId xmlns:a16="http://schemas.microsoft.com/office/drawing/2014/main" id="{BDDBBBDF-DBB5-834F-9359-9AFD15CE007E}"/>
                  </a:ext>
                </a:extLst>
              </p:cNvPr>
              <p:cNvSpPr txBox="1"/>
              <p:nvPr/>
            </p:nvSpPr>
            <p:spPr>
              <a:xfrm>
                <a:off x="7451096" y="3689052"/>
                <a:ext cx="1612946" cy="307777"/>
              </a:xfrm>
              <a:prstGeom prst="rect">
                <a:avLst/>
              </a:prstGeom>
              <a:noFill/>
            </p:spPr>
            <p:txBody>
              <a:bodyPr wrap="square" rtlCol="0">
                <a:spAutoFit/>
              </a:bodyPr>
              <a:lstStyle/>
              <a:p>
                <a:pPr algn="ctr"/>
                <a:r>
                  <a:rPr lang="en-US" sz="1400" dirty="0"/>
                  <a:t>Amazon Lightsail</a:t>
                </a:r>
              </a:p>
            </p:txBody>
          </p:sp>
          <p:pic>
            <p:nvPicPr>
              <p:cNvPr id="20" name="Graphic 19">
                <a:extLst>
                  <a:ext uri="{FF2B5EF4-FFF2-40B4-BE49-F238E27FC236}">
                    <a16:creationId xmlns:a16="http://schemas.microsoft.com/office/drawing/2014/main" id="{93C43FC5-8594-F241-9708-D75374BBC7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82712" y="3108960"/>
                <a:ext cx="548640" cy="548640"/>
              </a:xfrm>
              <a:prstGeom prst="rect">
                <a:avLst/>
              </a:prstGeom>
            </p:spPr>
          </p:pic>
          <p:sp>
            <p:nvSpPr>
              <p:cNvPr id="16" name="TextBox 15">
                <a:extLst>
                  <a:ext uri="{FF2B5EF4-FFF2-40B4-BE49-F238E27FC236}">
                    <a16:creationId xmlns:a16="http://schemas.microsoft.com/office/drawing/2014/main" id="{CCED8D87-6FF0-2141-9B3A-A1DBBB3E052F}"/>
                  </a:ext>
                </a:extLst>
              </p:cNvPr>
              <p:cNvSpPr txBox="1"/>
              <p:nvPr/>
            </p:nvSpPr>
            <p:spPr>
              <a:xfrm>
                <a:off x="5099191" y="3682050"/>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Kubernetes Service (Amazon EKS)</a:t>
                </a:r>
                <a:endParaRPr lang="en-US" sz="1100" dirty="0"/>
              </a:p>
            </p:txBody>
          </p:sp>
          <p:pic>
            <p:nvPicPr>
              <p:cNvPr id="21" name="Graphic 20">
                <a:extLst>
                  <a:ext uri="{FF2B5EF4-FFF2-40B4-BE49-F238E27FC236}">
                    <a16:creationId xmlns:a16="http://schemas.microsoft.com/office/drawing/2014/main" id="{52E8D2AF-9C85-5A43-9783-6945D1A846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5000" y="3108960"/>
                <a:ext cx="548640" cy="548640"/>
              </a:xfrm>
              <a:prstGeom prst="rect">
                <a:avLst/>
              </a:prstGeom>
            </p:spPr>
          </p:pic>
          <p:sp>
            <p:nvSpPr>
              <p:cNvPr id="22" name="TextBox 21">
                <a:extLst>
                  <a:ext uri="{FF2B5EF4-FFF2-40B4-BE49-F238E27FC236}">
                    <a16:creationId xmlns:a16="http://schemas.microsoft.com/office/drawing/2014/main" id="{9FB51A2E-96B3-7948-8D97-EB082266018E}"/>
                  </a:ext>
                </a:extLst>
              </p:cNvPr>
              <p:cNvSpPr txBox="1"/>
              <p:nvPr/>
            </p:nvSpPr>
            <p:spPr>
              <a:xfrm>
                <a:off x="2968563" y="5246551"/>
                <a:ext cx="1528359" cy="307777"/>
              </a:xfrm>
              <a:prstGeom prst="rect">
                <a:avLst/>
              </a:prstGeom>
              <a:noFill/>
            </p:spPr>
            <p:txBody>
              <a:bodyPr wrap="square" rtlCol="0">
                <a:spAutoFit/>
              </a:bodyPr>
              <a:lstStyle/>
              <a:p>
                <a:pPr algn="ctr"/>
                <a:r>
                  <a:rPr lang="en-US" sz="1400" dirty="0"/>
                  <a:t>AWS Fargate</a:t>
                </a:r>
              </a:p>
            </p:txBody>
          </p:sp>
          <p:pic>
            <p:nvPicPr>
              <p:cNvPr id="24" name="Graphic 23">
                <a:extLst>
                  <a:ext uri="{FF2B5EF4-FFF2-40B4-BE49-F238E27FC236}">
                    <a16:creationId xmlns:a16="http://schemas.microsoft.com/office/drawing/2014/main" id="{834F0846-5796-BC4A-A105-189605116E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56432" y="4663440"/>
                <a:ext cx="548640" cy="548640"/>
              </a:xfrm>
              <a:prstGeom prst="rect">
                <a:avLst/>
              </a:prstGeom>
            </p:spPr>
          </p:pic>
          <p:sp>
            <p:nvSpPr>
              <p:cNvPr id="23" name="TextBox 22">
                <a:extLst>
                  <a:ext uri="{FF2B5EF4-FFF2-40B4-BE49-F238E27FC236}">
                    <a16:creationId xmlns:a16="http://schemas.microsoft.com/office/drawing/2014/main" id="{677BA250-C599-FC4B-BCDD-6926FED9BE58}"/>
                  </a:ext>
                </a:extLst>
              </p:cNvPr>
              <p:cNvSpPr txBox="1"/>
              <p:nvPr/>
            </p:nvSpPr>
            <p:spPr>
              <a:xfrm>
                <a:off x="5293431" y="5246549"/>
                <a:ext cx="1421567" cy="307777"/>
              </a:xfrm>
              <a:prstGeom prst="rect">
                <a:avLst/>
              </a:prstGeom>
              <a:noFill/>
            </p:spPr>
            <p:txBody>
              <a:bodyPr wrap="square" rtlCol="0">
                <a:spAutoFit/>
              </a:bodyPr>
              <a:lstStyle/>
              <a:p>
                <a:pPr algn="ctr"/>
                <a:r>
                  <a:rPr lang="en-US" sz="1400" dirty="0"/>
                  <a:t>AWS Outposts</a:t>
                </a:r>
              </a:p>
            </p:txBody>
          </p:sp>
          <p:pic>
            <p:nvPicPr>
              <p:cNvPr id="25" name="Graphic 24">
                <a:extLst>
                  <a:ext uri="{FF2B5EF4-FFF2-40B4-BE49-F238E27FC236}">
                    <a16:creationId xmlns:a16="http://schemas.microsoft.com/office/drawing/2014/main" id="{5F162E13-FF78-A74D-8B37-CC7E02004A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15000" y="4663440"/>
                <a:ext cx="548640" cy="548640"/>
              </a:xfrm>
              <a:prstGeom prst="rect">
                <a:avLst/>
              </a:prstGeom>
            </p:spPr>
          </p:pic>
          <p:sp>
            <p:nvSpPr>
              <p:cNvPr id="26" name="TextBox 25">
                <a:extLst>
                  <a:ext uri="{FF2B5EF4-FFF2-40B4-BE49-F238E27FC236}">
                    <a16:creationId xmlns:a16="http://schemas.microsoft.com/office/drawing/2014/main" id="{D5A182B3-14B1-1141-BF91-E3B347F8ACC2}"/>
                  </a:ext>
                </a:extLst>
              </p:cNvPr>
              <p:cNvSpPr txBox="1"/>
              <p:nvPr/>
            </p:nvSpPr>
            <p:spPr>
              <a:xfrm>
                <a:off x="9748148" y="3682403"/>
                <a:ext cx="1528359" cy="307777"/>
              </a:xfrm>
              <a:prstGeom prst="rect">
                <a:avLst/>
              </a:prstGeom>
              <a:noFill/>
            </p:spPr>
            <p:txBody>
              <a:bodyPr wrap="square" rtlCol="0">
                <a:spAutoFit/>
              </a:bodyPr>
              <a:lstStyle/>
              <a:p>
                <a:pPr algn="ctr"/>
                <a:r>
                  <a:rPr lang="en-US" sz="1400" dirty="0"/>
                  <a:t>AWS Batch</a:t>
                </a:r>
              </a:p>
            </p:txBody>
          </p:sp>
          <p:pic>
            <p:nvPicPr>
              <p:cNvPr id="27" name="Graphic 26">
                <a:extLst>
                  <a:ext uri="{FF2B5EF4-FFF2-40B4-BE49-F238E27FC236}">
                    <a16:creationId xmlns:a16="http://schemas.microsoft.com/office/drawing/2014/main" id="{EE632768-5976-A24C-A931-EAF8BD068A3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41280" y="3108960"/>
                <a:ext cx="548640" cy="548640"/>
              </a:xfrm>
              <a:prstGeom prst="rect">
                <a:avLst/>
              </a:prstGeom>
            </p:spPr>
          </p:pic>
          <p:sp>
            <p:nvSpPr>
              <p:cNvPr id="28" name="TextBox 27">
                <a:extLst>
                  <a:ext uri="{FF2B5EF4-FFF2-40B4-BE49-F238E27FC236}">
                    <a16:creationId xmlns:a16="http://schemas.microsoft.com/office/drawing/2014/main" id="{77F9D947-D894-4D49-A708-55D33644A22B}"/>
                  </a:ext>
                </a:extLst>
              </p:cNvPr>
              <p:cNvSpPr txBox="1"/>
              <p:nvPr/>
            </p:nvSpPr>
            <p:spPr>
              <a:xfrm>
                <a:off x="7201021" y="5245777"/>
                <a:ext cx="2134356" cy="523220"/>
              </a:xfrm>
              <a:prstGeom prst="rect">
                <a:avLst/>
              </a:prstGeom>
              <a:noFill/>
            </p:spPr>
            <p:txBody>
              <a:bodyPr wrap="square" rtlCol="0">
                <a:spAutoFit/>
              </a:bodyPr>
              <a:lstStyle/>
              <a:p>
                <a:pPr algn="ctr"/>
                <a:r>
                  <a:rPr lang="en-US" sz="1400" dirty="0"/>
                  <a:t>AWS Serverless Application Repository</a:t>
                </a:r>
              </a:p>
            </p:txBody>
          </p:sp>
          <p:pic>
            <p:nvPicPr>
              <p:cNvPr id="29" name="Graphic 28">
                <a:extLst>
                  <a:ext uri="{FF2B5EF4-FFF2-40B4-BE49-F238E27FC236}">
                    <a16:creationId xmlns:a16="http://schemas.microsoft.com/office/drawing/2014/main" id="{0729A681-DAE1-A340-93EB-6AC45636710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982712" y="4663440"/>
                <a:ext cx="548640" cy="548640"/>
              </a:xfrm>
              <a:prstGeom prst="rect">
                <a:avLst/>
              </a:prstGeom>
            </p:spPr>
          </p:pic>
          <p:sp>
            <p:nvSpPr>
              <p:cNvPr id="30" name="TextBox 29">
                <a:extLst>
                  <a:ext uri="{FF2B5EF4-FFF2-40B4-BE49-F238E27FC236}">
                    <a16:creationId xmlns:a16="http://schemas.microsoft.com/office/drawing/2014/main" id="{84AAE190-6F1F-A94E-8160-365CCEEDE130}"/>
                  </a:ext>
                </a:extLst>
              </p:cNvPr>
              <p:cNvSpPr txBox="1"/>
              <p:nvPr/>
            </p:nvSpPr>
            <p:spPr>
              <a:xfrm>
                <a:off x="9722768" y="2131998"/>
                <a:ext cx="1588999" cy="523220"/>
              </a:xfrm>
              <a:prstGeom prst="rect">
                <a:avLst/>
              </a:prstGeom>
              <a:noFill/>
            </p:spPr>
            <p:txBody>
              <a:bodyPr wrap="square" rtlCol="0">
                <a:spAutoFit/>
              </a:bodyPr>
              <a:lstStyle/>
              <a:p>
                <a:pPr algn="ctr"/>
                <a:r>
                  <a:rPr lang="en-US" sz="1400" dirty="0"/>
                  <a:t>VMware Cloud </a:t>
                </a:r>
                <a:br>
                  <a:rPr lang="en-US" sz="1400" dirty="0"/>
                </a:br>
                <a:r>
                  <a:rPr lang="en-US" sz="1400" dirty="0"/>
                  <a:t>on AWS</a:t>
                </a:r>
              </a:p>
            </p:txBody>
          </p:sp>
          <p:pic>
            <p:nvPicPr>
              <p:cNvPr id="31" name="Graphic 30">
                <a:extLst>
                  <a:ext uri="{FF2B5EF4-FFF2-40B4-BE49-F238E27FC236}">
                    <a16:creationId xmlns:a16="http://schemas.microsoft.com/office/drawing/2014/main" id="{CA4DA72E-E02D-DC44-B3E4-2F2C086EA37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42948" y="1554480"/>
                <a:ext cx="548640" cy="548640"/>
              </a:xfrm>
              <a:prstGeom prst="rect">
                <a:avLst/>
              </a:prstGeom>
            </p:spPr>
          </p:pic>
        </p:grpSp>
        <p:sp>
          <p:nvSpPr>
            <p:cNvPr id="52" name="Rectangle 51">
              <a:extLst>
                <a:ext uri="{FF2B5EF4-FFF2-40B4-BE49-F238E27FC236}">
                  <a16:creationId xmlns:a16="http://schemas.microsoft.com/office/drawing/2014/main" id="{17DD8291-D0EE-F24B-BD10-6B812FA6FC5D}"/>
                </a:ext>
              </a:extLst>
            </p:cNvPr>
            <p:cNvSpPr/>
            <p:nvPr/>
          </p:nvSpPr>
          <p:spPr>
            <a:xfrm>
              <a:off x="582792"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3" name="Rectangle 52">
              <a:extLst>
                <a:ext uri="{FF2B5EF4-FFF2-40B4-BE49-F238E27FC236}">
                  <a16:creationId xmlns:a16="http://schemas.microsoft.com/office/drawing/2014/main" id="{C0F02577-A119-6648-AFB7-7AA194B61EBE}"/>
                </a:ext>
              </a:extLst>
            </p:cNvPr>
            <p:cNvSpPr/>
            <p:nvPr/>
          </p:nvSpPr>
          <p:spPr>
            <a:xfrm>
              <a:off x="583135" y="360337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4" name="Rectangle 53">
              <a:extLst>
                <a:ext uri="{FF2B5EF4-FFF2-40B4-BE49-F238E27FC236}">
                  <a16:creationId xmlns:a16="http://schemas.microsoft.com/office/drawing/2014/main" id="{C2EEC618-48D5-584C-B1CE-4B54E35F6304}"/>
                </a:ext>
              </a:extLst>
            </p:cNvPr>
            <p:cNvSpPr/>
            <p:nvPr/>
          </p:nvSpPr>
          <p:spPr>
            <a:xfrm>
              <a:off x="5138025" y="203784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5" name="Rectangle 54">
              <a:extLst>
                <a:ext uri="{FF2B5EF4-FFF2-40B4-BE49-F238E27FC236}">
                  <a16:creationId xmlns:a16="http://schemas.microsoft.com/office/drawing/2014/main" id="{E3913BDF-AF15-8049-AE0D-D075D543E4FE}"/>
                </a:ext>
              </a:extLst>
            </p:cNvPr>
            <p:cNvSpPr/>
            <p:nvPr/>
          </p:nvSpPr>
          <p:spPr>
            <a:xfrm>
              <a:off x="7377491"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7" name="Rectangle 56">
              <a:extLst>
                <a:ext uri="{FF2B5EF4-FFF2-40B4-BE49-F238E27FC236}">
                  <a16:creationId xmlns:a16="http://schemas.microsoft.com/office/drawing/2014/main" id="{B7B625DD-DDAC-D04C-AD93-DE2D7211244D}"/>
                </a:ext>
              </a:extLst>
            </p:cNvPr>
            <p:cNvSpPr/>
            <p:nvPr/>
          </p:nvSpPr>
          <p:spPr>
            <a:xfrm>
              <a:off x="5110949" y="3592491"/>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8" name="Rectangle 57">
              <a:extLst>
                <a:ext uri="{FF2B5EF4-FFF2-40B4-BE49-F238E27FC236}">
                  <a16:creationId xmlns:a16="http://schemas.microsoft.com/office/drawing/2014/main" id="{C07672BE-951A-B248-8414-508964CB1A4B}"/>
                </a:ext>
              </a:extLst>
            </p:cNvPr>
            <p:cNvSpPr/>
            <p:nvPr/>
          </p:nvSpPr>
          <p:spPr>
            <a:xfrm>
              <a:off x="2825742" y="3600645"/>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60" name="Rectangle 59">
              <a:extLst>
                <a:ext uri="{FF2B5EF4-FFF2-40B4-BE49-F238E27FC236}">
                  <a16:creationId xmlns:a16="http://schemas.microsoft.com/office/drawing/2014/main" id="{CDE80AC7-04CF-3B43-B01C-5808E2C9D52D}"/>
                </a:ext>
              </a:extLst>
            </p:cNvPr>
            <p:cNvSpPr/>
            <p:nvPr/>
          </p:nvSpPr>
          <p:spPr>
            <a:xfrm>
              <a:off x="2848483" y="5140909"/>
              <a:ext cx="1732377" cy="1215442"/>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
        <p:nvSpPr>
          <p:cNvPr id="3" name="Slide Number Placeholder 2">
            <a:extLst>
              <a:ext uri="{FF2B5EF4-FFF2-40B4-BE49-F238E27FC236}">
                <a16:creationId xmlns:a16="http://schemas.microsoft.com/office/drawing/2014/main" id="{8B83DFC1-68D9-144E-9AD1-5CBA9B752C3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4250374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E44-715D-B24D-8F64-3EAC5EE86B34}"/>
              </a:ext>
            </a:extLst>
          </p:cNvPr>
          <p:cNvSpPr>
            <a:spLocks noGrp="1"/>
          </p:cNvSpPr>
          <p:nvPr>
            <p:ph type="title"/>
          </p:nvPr>
        </p:nvSpPr>
        <p:spPr/>
        <p:txBody>
          <a:bodyPr/>
          <a:lstStyle/>
          <a:p>
            <a:r>
              <a:rPr lang="en-US" dirty="0"/>
              <a:t>AWS Lambda function configuration</a:t>
            </a:r>
          </a:p>
        </p:txBody>
      </p:sp>
      <p:sp>
        <p:nvSpPr>
          <p:cNvPr id="31" name="TextBox 30">
            <a:extLst>
              <a:ext uri="{FF2B5EF4-FFF2-40B4-BE49-F238E27FC236}">
                <a16:creationId xmlns:a16="http://schemas.microsoft.com/office/drawing/2014/main" id="{A00A4EC9-5DAD-AA4F-B556-39315C177014}"/>
              </a:ext>
            </a:extLst>
          </p:cNvPr>
          <p:cNvSpPr txBox="1"/>
          <p:nvPr/>
        </p:nvSpPr>
        <p:spPr>
          <a:xfrm>
            <a:off x="278472" y="1359457"/>
            <a:ext cx="5207928" cy="461665"/>
          </a:xfrm>
          <a:prstGeom prst="rect">
            <a:avLst/>
          </a:prstGeom>
          <a:solidFill>
            <a:schemeClr val="bg1"/>
          </a:solidFill>
        </p:spPr>
        <p:txBody>
          <a:bodyPr wrap="square" rtlCol="0">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Lambda function configuration</a:t>
            </a:r>
          </a:p>
        </p:txBody>
      </p:sp>
      <p:grpSp>
        <p:nvGrpSpPr>
          <p:cNvPr id="40" name="Group 39" descr="graphic showing three items in a box on the left: function code, dependencies, and execution code. The rest of the diagram is the same as on the last slide - a Lambda function in the middle that leads into the Lambda service, and two outputs: the first is &quot;execution of your code&quot; and the second is CloudWatch for logging, monitoring, and metrics.">
            <a:extLst>
              <a:ext uri="{FF2B5EF4-FFF2-40B4-BE49-F238E27FC236}">
                <a16:creationId xmlns:a16="http://schemas.microsoft.com/office/drawing/2014/main" id="{824C9C86-221A-2A42-99E5-F0B58AA12225}"/>
              </a:ext>
            </a:extLst>
          </p:cNvPr>
          <p:cNvGrpSpPr/>
          <p:nvPr/>
        </p:nvGrpSpPr>
        <p:grpSpPr>
          <a:xfrm>
            <a:off x="420580" y="1989144"/>
            <a:ext cx="11352320" cy="4247317"/>
            <a:chOff x="420580" y="1989144"/>
            <a:chExt cx="11352320" cy="4247317"/>
          </a:xfrm>
        </p:grpSpPr>
        <p:sp>
          <p:nvSpPr>
            <p:cNvPr id="30" name="Rectangle 29">
              <a:extLst>
                <a:ext uri="{FF2B5EF4-FFF2-40B4-BE49-F238E27FC236}">
                  <a16:creationId xmlns:a16="http://schemas.microsoft.com/office/drawing/2014/main" id="{E3F35853-76F7-3147-B421-C6C99216CA4C}"/>
                </a:ext>
              </a:extLst>
            </p:cNvPr>
            <p:cNvSpPr/>
            <p:nvPr/>
          </p:nvSpPr>
          <p:spPr>
            <a:xfrm>
              <a:off x="420580" y="1989144"/>
              <a:ext cx="3092677"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cxnSp>
          <p:nvCxnSpPr>
            <p:cNvPr id="16" name="Straight Arrow Connector 15">
              <a:extLst>
                <a:ext uri="{FF2B5EF4-FFF2-40B4-BE49-F238E27FC236}">
                  <a16:creationId xmlns:a16="http://schemas.microsoft.com/office/drawing/2014/main" id="{F3705C16-01FB-624A-91FA-5D27084F439E}"/>
                </a:ext>
              </a:extLst>
            </p:cNvPr>
            <p:cNvCxnSpPr>
              <a:cxnSpLocks/>
            </p:cNvCxnSpPr>
            <p:nvPr/>
          </p:nvCxnSpPr>
          <p:spPr>
            <a:xfrm flipV="1">
              <a:off x="3513257" y="3868009"/>
              <a:ext cx="5222107" cy="30777"/>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7C06B11D-0745-ED41-BBA7-81328E59EFC5}"/>
                </a:ext>
              </a:extLst>
            </p:cNvPr>
            <p:cNvGrpSpPr/>
            <p:nvPr/>
          </p:nvGrpSpPr>
          <p:grpSpPr>
            <a:xfrm>
              <a:off x="1237675" y="2315924"/>
              <a:ext cx="1458485" cy="981541"/>
              <a:chOff x="7543438" y="2931060"/>
              <a:chExt cx="1458485" cy="981541"/>
            </a:xfrm>
          </p:grpSpPr>
          <p:pic>
            <p:nvPicPr>
              <p:cNvPr id="9" name="Picture 8">
                <a:extLst>
                  <a:ext uri="{FF2B5EF4-FFF2-40B4-BE49-F238E27FC236}">
                    <a16:creationId xmlns:a16="http://schemas.microsoft.com/office/drawing/2014/main" id="{1FDE076E-6D84-A547-AA6B-10A9824A4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540" y="2931060"/>
                <a:ext cx="707720" cy="638720"/>
              </a:xfrm>
              <a:prstGeom prst="rect">
                <a:avLst/>
              </a:prstGeom>
            </p:spPr>
          </p:pic>
          <p:sp>
            <p:nvSpPr>
              <p:cNvPr id="17" name="Rectangle 16">
                <a:extLst>
                  <a:ext uri="{FF2B5EF4-FFF2-40B4-BE49-F238E27FC236}">
                    <a16:creationId xmlns:a16="http://schemas.microsoft.com/office/drawing/2014/main" id="{499AAF3F-FFCF-DC43-96DA-862781E262F6}"/>
                  </a:ext>
                </a:extLst>
              </p:cNvPr>
              <p:cNvSpPr/>
              <p:nvPr/>
            </p:nvSpPr>
            <p:spPr>
              <a:xfrm>
                <a:off x="7543438" y="3574047"/>
                <a:ext cx="1458485" cy="338554"/>
              </a:xfrm>
              <a:prstGeom prst="rect">
                <a:avLst/>
              </a:prstGeom>
            </p:spPr>
            <p:txBody>
              <a:bodyPr wrap="square">
                <a:spAutoFit/>
              </a:bodyPr>
              <a:lstStyle/>
              <a:p>
                <a:pPr algn="ctr"/>
                <a:r>
                  <a:rPr lang="en-US" sz="1600" dirty="0">
                    <a:latin typeface="Amazon Ember Light" charset="0"/>
                    <a:ea typeface="Amazon Ember Light" charset="0"/>
                    <a:cs typeface="Amazon Ember Light" charset="0"/>
                  </a:rPr>
                  <a:t>Function code</a:t>
                </a:r>
              </a:p>
            </p:txBody>
          </p:sp>
        </p:grpSp>
        <p:sp>
          <p:nvSpPr>
            <p:cNvPr id="18" name="Rectangle 17">
              <a:extLst>
                <a:ext uri="{FF2B5EF4-FFF2-40B4-BE49-F238E27FC236}">
                  <a16:creationId xmlns:a16="http://schemas.microsoft.com/office/drawing/2014/main" id="{771E6B1E-3E8F-9F44-944A-B6B26484B685}"/>
                </a:ext>
              </a:extLst>
            </p:cNvPr>
            <p:cNvSpPr/>
            <p:nvPr/>
          </p:nvSpPr>
          <p:spPr>
            <a:xfrm>
              <a:off x="642167" y="4209705"/>
              <a:ext cx="2489927" cy="584775"/>
            </a:xfrm>
            <a:prstGeom prst="rect">
              <a:avLst/>
            </a:prstGeom>
          </p:spPr>
          <p:txBody>
            <a:bodyPr wrap="square">
              <a:spAutoFit/>
            </a:bodyPr>
            <a:lstStyle/>
            <a:p>
              <a:pPr algn="ctr"/>
              <a:r>
                <a:rPr lang="en-US" sz="1600" dirty="0">
                  <a:latin typeface="Amazon Ember Light" charset="0"/>
                  <a:ea typeface="Amazon Ember Light" charset="0"/>
                  <a:cs typeface="Amazon Ember Light" charset="0"/>
                </a:rPr>
                <a:t>Dependencies </a:t>
              </a:r>
            </a:p>
            <a:p>
              <a:pPr algn="ctr"/>
              <a:r>
                <a:rPr lang="en-US" sz="1600" dirty="0">
                  <a:latin typeface="Amazon Ember Light" charset="0"/>
                  <a:ea typeface="Amazon Ember Light" charset="0"/>
                  <a:cs typeface="Amazon Ember Light" charset="0"/>
                </a:rPr>
                <a:t>(code libraries, etc.)</a:t>
              </a:r>
            </a:p>
          </p:txBody>
        </p:sp>
        <p:sp>
          <p:nvSpPr>
            <p:cNvPr id="19" name="Rectangle 18">
              <a:extLst>
                <a:ext uri="{FF2B5EF4-FFF2-40B4-BE49-F238E27FC236}">
                  <a16:creationId xmlns:a16="http://schemas.microsoft.com/office/drawing/2014/main" id="{353388AC-BF13-5541-B2E0-B247E8ED08A9}"/>
                </a:ext>
              </a:extLst>
            </p:cNvPr>
            <p:cNvSpPr/>
            <p:nvPr/>
          </p:nvSpPr>
          <p:spPr>
            <a:xfrm>
              <a:off x="1065116" y="5622008"/>
              <a:ext cx="1748098" cy="338554"/>
            </a:xfrm>
            <a:prstGeom prst="rect">
              <a:avLst/>
            </a:prstGeom>
          </p:spPr>
          <p:txBody>
            <a:bodyPr wrap="square">
              <a:spAutoFit/>
            </a:bodyPr>
            <a:lstStyle/>
            <a:p>
              <a:pPr algn="ctr"/>
              <a:r>
                <a:rPr lang="en-US" sz="1600" dirty="0">
                  <a:latin typeface="Amazon Ember Light" charset="0"/>
                  <a:ea typeface="Amazon Ember Light" charset="0"/>
                  <a:cs typeface="Amazon Ember Light" charset="0"/>
                </a:rPr>
                <a:t>Execution role</a:t>
              </a:r>
            </a:p>
          </p:txBody>
        </p:sp>
        <p:pic>
          <p:nvPicPr>
            <p:cNvPr id="21" name="Graphic 20">
              <a:extLst>
                <a:ext uri="{FF2B5EF4-FFF2-40B4-BE49-F238E27FC236}">
                  <a16:creationId xmlns:a16="http://schemas.microsoft.com/office/drawing/2014/main" id="{ED3D81D1-E373-3247-93D5-D8361B314E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1917" y="3518495"/>
              <a:ext cx="711200" cy="711200"/>
            </a:xfrm>
            <a:prstGeom prst="rect">
              <a:avLst/>
            </a:prstGeom>
          </p:spPr>
        </p:pic>
        <p:sp>
          <p:nvSpPr>
            <p:cNvPr id="22" name="TextBox 21">
              <a:extLst>
                <a:ext uri="{FF2B5EF4-FFF2-40B4-BE49-F238E27FC236}">
                  <a16:creationId xmlns:a16="http://schemas.microsoft.com/office/drawing/2014/main" id="{4FB51E46-2DE3-0B46-84D6-BD8A9D62A324}"/>
                </a:ext>
              </a:extLst>
            </p:cNvPr>
            <p:cNvSpPr txBox="1"/>
            <p:nvPr/>
          </p:nvSpPr>
          <p:spPr>
            <a:xfrm>
              <a:off x="5206565" y="4282714"/>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Lambda</a:t>
              </a:r>
            </a:p>
          </p:txBody>
        </p:sp>
        <p:pic>
          <p:nvPicPr>
            <p:cNvPr id="5" name="Graphic 4" descr="Books on shelf">
              <a:extLst>
                <a:ext uri="{FF2B5EF4-FFF2-40B4-BE49-F238E27FC236}">
                  <a16:creationId xmlns:a16="http://schemas.microsoft.com/office/drawing/2014/main" id="{5EC919BF-B0E2-4744-92F9-6EABC4E28E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5105" y="3562707"/>
              <a:ext cx="711201" cy="711201"/>
            </a:xfrm>
            <a:prstGeom prst="rect">
              <a:avLst/>
            </a:prstGeom>
          </p:spPr>
        </p:pic>
        <p:pic>
          <p:nvPicPr>
            <p:cNvPr id="24" name="Graphic 23">
              <a:extLst>
                <a:ext uri="{FF2B5EF4-FFF2-40B4-BE49-F238E27FC236}">
                  <a16:creationId xmlns:a16="http://schemas.microsoft.com/office/drawing/2014/main" id="{C8EB2482-E97A-F141-92B3-3E8E334DCD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344" y="5000643"/>
              <a:ext cx="590551" cy="590551"/>
            </a:xfrm>
            <a:prstGeom prst="rect">
              <a:avLst/>
            </a:prstGeom>
          </p:spPr>
        </p:pic>
        <p:pic>
          <p:nvPicPr>
            <p:cNvPr id="26" name="Graphic 25">
              <a:extLst>
                <a:ext uri="{FF2B5EF4-FFF2-40B4-BE49-F238E27FC236}">
                  <a16:creationId xmlns:a16="http://schemas.microsoft.com/office/drawing/2014/main" id="{BAF4D3A1-3F7B-B246-9EB6-B9DBAD4FB8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30291" y="5048126"/>
              <a:ext cx="469900" cy="469900"/>
            </a:xfrm>
            <a:prstGeom prst="rect">
              <a:avLst/>
            </a:prstGeom>
          </p:spPr>
        </p:pic>
        <p:cxnSp>
          <p:nvCxnSpPr>
            <p:cNvPr id="32" name="Straight Arrow Connector 27">
              <a:extLst>
                <a:ext uri="{FF2B5EF4-FFF2-40B4-BE49-F238E27FC236}">
                  <a16:creationId xmlns:a16="http://schemas.microsoft.com/office/drawing/2014/main" id="{61C8310E-3816-1643-A549-048948573074}"/>
                </a:ext>
              </a:extLst>
            </p:cNvPr>
            <p:cNvCxnSpPr>
              <a:cxnSpLocks/>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4D12D7F-878B-FF4B-823E-8B9B13EEBA30}"/>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pic>
          <p:nvPicPr>
            <p:cNvPr id="34" name="Graphic 33">
              <a:extLst>
                <a:ext uri="{FF2B5EF4-FFF2-40B4-BE49-F238E27FC236}">
                  <a16:creationId xmlns:a16="http://schemas.microsoft.com/office/drawing/2014/main" id="{F9B64CC4-F084-BC46-B14F-9261587AB9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42172" y="4621268"/>
              <a:ext cx="711200" cy="711200"/>
            </a:xfrm>
            <a:prstGeom prst="rect">
              <a:avLst/>
            </a:prstGeom>
          </p:spPr>
        </p:pic>
        <p:sp>
          <p:nvSpPr>
            <p:cNvPr id="35" name="Rectangle 34">
              <a:extLst>
                <a:ext uri="{FF2B5EF4-FFF2-40B4-BE49-F238E27FC236}">
                  <a16:creationId xmlns:a16="http://schemas.microsoft.com/office/drawing/2014/main" id="{03B1E2DF-7BEF-7A4E-A8E3-007405EF17A9}"/>
                </a:ext>
              </a:extLst>
            </p:cNvPr>
            <p:cNvSpPr/>
            <p:nvPr/>
          </p:nvSpPr>
          <p:spPr>
            <a:xfrm>
              <a:off x="3861269" y="3827363"/>
              <a:ext cx="1411268" cy="584775"/>
            </a:xfrm>
            <a:prstGeom prst="rect">
              <a:avLst/>
            </a:prstGeom>
            <a:solidFill>
              <a:schemeClr val="bg1"/>
            </a:solidFill>
          </p:spPr>
          <p:txBody>
            <a:bodyPr wrap="square">
              <a:spAutoFit/>
            </a:bodyPr>
            <a:lstStyle/>
            <a:p>
              <a:pPr algn="ctr"/>
              <a:r>
                <a:rPr lang="en-US" sz="1600" dirty="0">
                  <a:solidFill>
                    <a:schemeClr val="tx1">
                      <a:lumMod val="85000"/>
                      <a:lumOff val="15000"/>
                    </a:schemeClr>
                  </a:solidFill>
                  <a:ea typeface="Amazon Ember" panose="020B0603020204020204" pitchFamily="34" charset="0"/>
                  <a:cs typeface="Amazon Ember" panose="020B0603020204020204" pitchFamily="34" charset="0"/>
                </a:rPr>
                <a:t>AWS Lambda function</a:t>
              </a:r>
            </a:p>
          </p:txBody>
        </p:sp>
        <p:pic>
          <p:nvPicPr>
            <p:cNvPr id="36" name="Graphic 35">
              <a:extLst>
                <a:ext uri="{FF2B5EF4-FFF2-40B4-BE49-F238E27FC236}">
                  <a16:creationId xmlns:a16="http://schemas.microsoft.com/office/drawing/2014/main" id="{49465031-7611-3F46-BA37-2C58171FBF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78707" y="2958593"/>
              <a:ext cx="809293" cy="809293"/>
            </a:xfrm>
            <a:prstGeom prst="rect">
              <a:avLst/>
            </a:prstGeom>
          </p:spPr>
        </p:pic>
        <p:sp>
          <p:nvSpPr>
            <p:cNvPr id="38" name="TextBox 37">
              <a:extLst>
                <a:ext uri="{FF2B5EF4-FFF2-40B4-BE49-F238E27FC236}">
                  <a16:creationId xmlns:a16="http://schemas.microsoft.com/office/drawing/2014/main" id="{54C89E8E-5104-3749-BE53-C82EADD1C484}"/>
                </a:ext>
              </a:extLst>
            </p:cNvPr>
            <p:cNvSpPr txBox="1"/>
            <p:nvPr/>
          </p:nvSpPr>
          <p:spPr>
            <a:xfrm>
              <a:off x="8739533" y="3555089"/>
              <a:ext cx="3033367" cy="646331"/>
            </a:xfrm>
            <a:prstGeom prst="rect">
              <a:avLst/>
            </a:prstGeom>
            <a:solidFill>
              <a:schemeClr val="bg1"/>
            </a:solidFill>
          </p:spPr>
          <p:txBody>
            <a:bodyPr wrap="square" rtlCol="0">
              <a:spAutoFit/>
            </a:bodyPr>
            <a:lstStyle/>
            <a:p>
              <a:pPr algn="ctr"/>
              <a:r>
                <a:rPr lang="en-US" dirty="0">
                  <a:ea typeface="Amazon Ember" panose="020B0603020204020204" pitchFamily="34" charset="0"/>
                  <a:cs typeface="Amazon Ember" panose="020B0603020204020204" pitchFamily="34" charset="0"/>
                </a:rPr>
                <a:t>Running of your code (only when it is triggered)</a:t>
              </a:r>
            </a:p>
          </p:txBody>
        </p:sp>
        <p:sp>
          <p:nvSpPr>
            <p:cNvPr id="39" name="TextBox 38">
              <a:extLst>
                <a:ext uri="{FF2B5EF4-FFF2-40B4-BE49-F238E27FC236}">
                  <a16:creationId xmlns:a16="http://schemas.microsoft.com/office/drawing/2014/main" id="{54FFF743-EC7A-1246-8C4F-A4909CBC95FC}"/>
                </a:ext>
              </a:extLst>
            </p:cNvPr>
            <p:cNvSpPr txBox="1"/>
            <p:nvPr/>
          </p:nvSpPr>
          <p:spPr>
            <a:xfrm>
              <a:off x="9497885" y="4684480"/>
              <a:ext cx="1984542" cy="584775"/>
            </a:xfrm>
            <a:prstGeom prst="rect">
              <a:avLst/>
            </a:prstGeom>
            <a:solidFill>
              <a:schemeClr val="bg1"/>
            </a:solidFill>
          </p:spPr>
          <p:txBody>
            <a:bodyPr wrap="square" rtlCol="0">
              <a:spAutoFit/>
            </a:bodyPr>
            <a:lstStyle/>
            <a:p>
              <a:r>
                <a:rPr lang="en-US" sz="1600" i="1" dirty="0">
                  <a:solidFill>
                    <a:schemeClr val="accent5"/>
                  </a:solidFill>
                  <a:ea typeface="Amazon Ember" panose="020B0603020204020204" pitchFamily="34" charset="0"/>
                  <a:cs typeface="Amazon Ember" panose="020B0603020204020204" pitchFamily="34" charset="0"/>
                </a:rPr>
                <a:t>Logging, monitoring, and metrics</a:t>
              </a:r>
            </a:p>
          </p:txBody>
        </p:sp>
      </p:grpSp>
      <p:sp>
        <p:nvSpPr>
          <p:cNvPr id="41" name="Footer Placeholder 40">
            <a:extLst>
              <a:ext uri="{FF2B5EF4-FFF2-40B4-BE49-F238E27FC236}">
                <a16:creationId xmlns:a16="http://schemas.microsoft.com/office/drawing/2014/main" id="{E0D73DB9-928C-784D-A6EA-CD6F21B8FDE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2" name="Slide Number Placeholder 41">
            <a:extLst>
              <a:ext uri="{FF2B5EF4-FFF2-40B4-BE49-F238E27FC236}">
                <a16:creationId xmlns:a16="http://schemas.microsoft.com/office/drawing/2014/main" id="{41023B6E-573D-A949-B344-3A725DCDE97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3900023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208376" cy="474119"/>
          </a:xfrm>
        </p:spPr>
        <p:txBody>
          <a:bodyPr/>
          <a:lstStyle/>
          <a:p>
            <a:r>
              <a:rPr lang="en-US" sz="3200" dirty="0"/>
              <a:t>Schedule-based Lambda function example: </a:t>
            </a:r>
            <a:br>
              <a:rPr lang="en-US" sz="3200" dirty="0"/>
            </a:br>
            <a:r>
              <a:rPr lang="en-US" sz="3200" dirty="0"/>
              <a:t>Start and stop EC2 instances</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51</a:t>
            </a:fld>
            <a:endParaRPr lang="en-US" dirty="0"/>
          </a:p>
        </p:txBody>
      </p:sp>
      <p:sp>
        <p:nvSpPr>
          <p:cNvPr id="45" name="Footer Placeholder 2"/>
          <p:cNvSpPr>
            <a:spLocks noGrp="1"/>
          </p:cNvSpPr>
          <p:nvPr>
            <p:ph type="ftr" sz="quarter" idx="3"/>
          </p:nvPr>
        </p:nvSpPr>
        <p:spPr/>
        <p:txBody>
          <a:bodyPr/>
          <a:lstStyle>
            <a:lvl1pPr>
              <a:defRPr>
                <a:solidFill>
                  <a:schemeClr val="bg1"/>
                </a:solidFill>
              </a:defRPr>
            </a:lvl1pPr>
          </a:lstStyle>
          <a:p>
            <a:r>
              <a:rPr lang="en-US" dirty="0"/>
              <a:t>© 2019 Amazon Web Services, Inc. or its Affiliates. All rights reserved.</a:t>
            </a:r>
          </a:p>
        </p:txBody>
      </p:sp>
      <p:grpSp>
        <p:nvGrpSpPr>
          <p:cNvPr id="11" name="Group 10" descr="daigram showing a lambda function that stops EC2 instances. Details in the notes below the slide.">
            <a:extLst>
              <a:ext uri="{FF2B5EF4-FFF2-40B4-BE49-F238E27FC236}">
                <a16:creationId xmlns:a16="http://schemas.microsoft.com/office/drawing/2014/main" id="{314E282C-637E-C54D-9099-FC728068F93D}"/>
              </a:ext>
            </a:extLst>
          </p:cNvPr>
          <p:cNvGrpSpPr/>
          <p:nvPr/>
        </p:nvGrpSpPr>
        <p:grpSpPr>
          <a:xfrm>
            <a:off x="1897010" y="1834840"/>
            <a:ext cx="8915587" cy="1692608"/>
            <a:chOff x="1095434" y="1558042"/>
            <a:chExt cx="8915587" cy="1692608"/>
          </a:xfrm>
        </p:grpSpPr>
        <p:grpSp>
          <p:nvGrpSpPr>
            <p:cNvPr id="70" name="Group 69"/>
            <p:cNvGrpSpPr/>
            <p:nvPr/>
          </p:nvGrpSpPr>
          <p:grpSpPr>
            <a:xfrm>
              <a:off x="4170648" y="1565995"/>
              <a:ext cx="1215204" cy="1684655"/>
              <a:chOff x="4170648" y="1565995"/>
              <a:chExt cx="1215204" cy="1684655"/>
            </a:xfrm>
          </p:grpSpPr>
          <p:sp>
            <p:nvSpPr>
              <p:cNvPr id="19" name="Oval 18"/>
              <p:cNvSpPr>
                <a:spLocks noChangeAspect="1"/>
              </p:cNvSpPr>
              <p:nvPr/>
            </p:nvSpPr>
            <p:spPr>
              <a:xfrm>
                <a:off x="4170648" y="2874403"/>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2</a:t>
                </a:r>
              </a:p>
            </p:txBody>
          </p:sp>
          <p:pic>
            <p:nvPicPr>
              <p:cNvPr id="14" name="Picture 13"/>
              <p:cNvPicPr>
                <a:picLocks noChangeAspect="1"/>
              </p:cNvPicPr>
              <p:nvPr/>
            </p:nvPicPr>
            <p:blipFill>
              <a:blip r:embed="rId4"/>
              <a:stretch>
                <a:fillRect/>
              </a:stretch>
            </p:blipFill>
            <p:spPr>
              <a:xfrm>
                <a:off x="4597125" y="1565995"/>
                <a:ext cx="788727" cy="913584"/>
              </a:xfrm>
              <a:prstGeom prst="rect">
                <a:avLst/>
              </a:prstGeom>
              <a:ln w="9525">
                <a:solidFill>
                  <a:schemeClr val="tx1"/>
                </a:solidFill>
              </a:ln>
            </p:spPr>
          </p:pic>
        </p:grpSp>
        <p:sp>
          <p:nvSpPr>
            <p:cNvPr id="18" name="Oval 17"/>
            <p:cNvSpPr>
              <a:spLocks noChangeAspect="1"/>
            </p:cNvSpPr>
            <p:nvPr/>
          </p:nvSpPr>
          <p:spPr>
            <a:xfrm>
              <a:off x="1095434" y="2874403"/>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1</a:t>
              </a:r>
            </a:p>
          </p:txBody>
        </p:sp>
        <p:grpSp>
          <p:nvGrpSpPr>
            <p:cNvPr id="71" name="Group 70"/>
            <p:cNvGrpSpPr/>
            <p:nvPr/>
          </p:nvGrpSpPr>
          <p:grpSpPr>
            <a:xfrm>
              <a:off x="8255857" y="1599283"/>
              <a:ext cx="1755164" cy="1651366"/>
              <a:chOff x="8255857" y="1599283"/>
              <a:chExt cx="1755164" cy="1651366"/>
            </a:xfrm>
          </p:grpSpPr>
          <p:sp>
            <p:nvSpPr>
              <p:cNvPr id="20" name="Oval 19"/>
              <p:cNvSpPr>
                <a:spLocks noChangeAspect="1"/>
              </p:cNvSpPr>
              <p:nvPr/>
            </p:nvSpPr>
            <p:spPr>
              <a:xfrm>
                <a:off x="8255857" y="2874402"/>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3</a:t>
                </a:r>
              </a:p>
            </p:txBody>
          </p:sp>
          <p:sp>
            <p:nvSpPr>
              <p:cNvPr id="32" name="Octagon 31"/>
              <p:cNvSpPr/>
              <p:nvPr/>
            </p:nvSpPr>
            <p:spPr>
              <a:xfrm>
                <a:off x="9127111" y="1599283"/>
                <a:ext cx="883910" cy="843175"/>
              </a:xfrm>
              <a:prstGeom prst="octagon">
                <a:avLst/>
              </a:prstGeom>
              <a:solidFill>
                <a:srgbClr val="FF0002">
                  <a:alpha val="6509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Stop</a:t>
                </a:r>
              </a:p>
            </p:txBody>
          </p:sp>
        </p:grpSp>
        <p:pic>
          <p:nvPicPr>
            <p:cNvPr id="48" name="Graphic 42">
              <a:extLst>
                <a:ext uri="{FF2B5EF4-FFF2-40B4-BE49-F238E27FC236}">
                  <a16:creationId xmlns:a16="http://schemas.microsoft.com/office/drawing/2014/main" id="{4130D902-988A-C441-B94E-F5D6D001FF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0764" y="1988022"/>
              <a:ext cx="820329" cy="772537"/>
            </a:xfrm>
            <a:prstGeom prst="rect">
              <a:avLst/>
            </a:prstGeom>
          </p:spPr>
        </p:pic>
        <p:pic>
          <p:nvPicPr>
            <p:cNvPr id="51" name="Graphic 54">
              <a:extLst>
                <a:ext uri="{FF2B5EF4-FFF2-40B4-BE49-F238E27FC236}">
                  <a16:creationId xmlns:a16="http://schemas.microsoft.com/office/drawing/2014/main" id="{50E1591F-DA4C-934C-BDCB-2E69767A65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2085" y="1558042"/>
              <a:ext cx="788337" cy="742408"/>
            </a:xfrm>
            <a:prstGeom prst="rect">
              <a:avLst/>
            </a:prstGeom>
          </p:spPr>
        </p:pic>
        <p:cxnSp>
          <p:nvCxnSpPr>
            <p:cNvPr id="78" name="Straight Arrow Connector 77">
              <a:extLst>
                <a:ext uri="{FF2B5EF4-FFF2-40B4-BE49-F238E27FC236}">
                  <a16:creationId xmlns:a16="http://schemas.microsoft.com/office/drawing/2014/main" id="{21BBC288-5AFD-AB40-A3F3-F427E49EB12C}"/>
                </a:ext>
              </a:extLst>
            </p:cNvPr>
            <p:cNvCxnSpPr/>
            <p:nvPr/>
          </p:nvCxnSpPr>
          <p:spPr>
            <a:xfrm>
              <a:off x="2712851" y="1988022"/>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0" name="Straight Arrow Connector 79">
              <a:extLst>
                <a:ext uri="{FF2B5EF4-FFF2-40B4-BE49-F238E27FC236}">
                  <a16:creationId xmlns:a16="http://schemas.microsoft.com/office/drawing/2014/main" id="{21BBC288-5AFD-AB40-A3F3-F427E49EB12C}"/>
                </a:ext>
              </a:extLst>
            </p:cNvPr>
            <p:cNvCxnSpPr/>
            <p:nvPr/>
          </p:nvCxnSpPr>
          <p:spPr>
            <a:xfrm>
              <a:off x="6715181" y="1988022"/>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id="{B3FBAE75-978F-5A4E-864C-D5C40AA970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4652" y="1568749"/>
              <a:ext cx="834271" cy="834271"/>
            </a:xfrm>
            <a:prstGeom prst="rect">
              <a:avLst/>
            </a:prstGeom>
          </p:spPr>
        </p:pic>
        <p:pic>
          <p:nvPicPr>
            <p:cNvPr id="55" name="Graphic 54">
              <a:extLst>
                <a:ext uri="{FF2B5EF4-FFF2-40B4-BE49-F238E27FC236}">
                  <a16:creationId xmlns:a16="http://schemas.microsoft.com/office/drawing/2014/main" id="{29AD1758-66A2-2D48-823B-608EBAFFD4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93835" y="1686945"/>
              <a:ext cx="1159538" cy="1159538"/>
            </a:xfrm>
            <a:prstGeom prst="rect">
              <a:avLst/>
            </a:prstGeom>
          </p:spPr>
        </p:pic>
      </p:grpSp>
      <p:grpSp>
        <p:nvGrpSpPr>
          <p:cNvPr id="10" name="Group 9" descr="daigram showing a lambda function that starts EC2 instances. Details in the notes below the slide.">
            <a:extLst>
              <a:ext uri="{FF2B5EF4-FFF2-40B4-BE49-F238E27FC236}">
                <a16:creationId xmlns:a16="http://schemas.microsoft.com/office/drawing/2014/main" id="{E5535C7D-6046-1D4F-9B0B-29F821D1EC09}"/>
              </a:ext>
            </a:extLst>
          </p:cNvPr>
          <p:cNvGrpSpPr/>
          <p:nvPr/>
        </p:nvGrpSpPr>
        <p:grpSpPr>
          <a:xfrm>
            <a:off x="1897010" y="4309619"/>
            <a:ext cx="8831400" cy="1671918"/>
            <a:chOff x="1076537" y="4254249"/>
            <a:chExt cx="8831400" cy="1671918"/>
          </a:xfrm>
        </p:grpSpPr>
        <p:pic>
          <p:nvPicPr>
            <p:cNvPr id="54" name="Graphic 137">
              <a:extLst>
                <a:ext uri="{FF2B5EF4-FFF2-40B4-BE49-F238E27FC236}">
                  <a16:creationId xmlns:a16="http://schemas.microsoft.com/office/drawing/2014/main" id="{5B22B109-5C82-FA40-91FB-DE791C44FE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80306" y="4385485"/>
              <a:ext cx="1125643" cy="1125643"/>
            </a:xfrm>
            <a:prstGeom prst="rect">
              <a:avLst/>
            </a:prstGeom>
          </p:spPr>
        </p:pic>
        <p:grpSp>
          <p:nvGrpSpPr>
            <p:cNvPr id="73" name="Group 72"/>
            <p:cNvGrpSpPr/>
            <p:nvPr/>
          </p:nvGrpSpPr>
          <p:grpSpPr>
            <a:xfrm>
              <a:off x="4176458" y="4275097"/>
              <a:ext cx="1296199" cy="1651070"/>
              <a:chOff x="4176458" y="4275097"/>
              <a:chExt cx="1296199" cy="1651070"/>
            </a:xfrm>
          </p:grpSpPr>
          <p:sp>
            <p:nvSpPr>
              <p:cNvPr id="22" name="Oval 21"/>
              <p:cNvSpPr>
                <a:spLocks noChangeAspect="1"/>
              </p:cNvSpPr>
              <p:nvPr/>
            </p:nvSpPr>
            <p:spPr>
              <a:xfrm>
                <a:off x="4176458" y="5549920"/>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5</a:t>
                </a:r>
              </a:p>
            </p:txBody>
          </p:sp>
          <p:pic>
            <p:nvPicPr>
              <p:cNvPr id="42" name="Picture 41"/>
              <p:cNvPicPr>
                <a:picLocks noChangeAspect="1"/>
              </p:cNvPicPr>
              <p:nvPr/>
            </p:nvPicPr>
            <p:blipFill>
              <a:blip r:embed="rId4"/>
              <a:stretch>
                <a:fillRect/>
              </a:stretch>
            </p:blipFill>
            <p:spPr>
              <a:xfrm>
                <a:off x="4683930" y="4275097"/>
                <a:ext cx="788727" cy="913584"/>
              </a:xfrm>
              <a:prstGeom prst="rect">
                <a:avLst/>
              </a:prstGeom>
              <a:ln w="9525">
                <a:solidFill>
                  <a:schemeClr val="tx1"/>
                </a:solidFill>
              </a:ln>
            </p:spPr>
          </p:pic>
        </p:grpSp>
        <p:sp>
          <p:nvSpPr>
            <p:cNvPr id="21" name="Oval 20"/>
            <p:cNvSpPr>
              <a:spLocks noChangeAspect="1"/>
            </p:cNvSpPr>
            <p:nvPr/>
          </p:nvSpPr>
          <p:spPr>
            <a:xfrm>
              <a:off x="1076537" y="5546055"/>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4</a:t>
              </a:r>
            </a:p>
          </p:txBody>
        </p:sp>
        <p:grpSp>
          <p:nvGrpSpPr>
            <p:cNvPr id="74" name="Group 73"/>
            <p:cNvGrpSpPr/>
            <p:nvPr/>
          </p:nvGrpSpPr>
          <p:grpSpPr>
            <a:xfrm>
              <a:off x="8234838" y="4282844"/>
              <a:ext cx="1673099" cy="1640776"/>
              <a:chOff x="8198557" y="4282844"/>
              <a:chExt cx="1673099" cy="1640776"/>
            </a:xfrm>
          </p:grpSpPr>
          <p:sp>
            <p:nvSpPr>
              <p:cNvPr id="68" name="Oval 67"/>
              <p:cNvSpPr/>
              <p:nvPr/>
            </p:nvSpPr>
            <p:spPr>
              <a:xfrm>
                <a:off x="9130707" y="4282844"/>
                <a:ext cx="740949" cy="70680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mazon Ember" panose="02000000000000000000" pitchFamily="2" charset="0"/>
                </a:endParaRPr>
              </a:p>
            </p:txBody>
          </p:sp>
          <p:sp>
            <p:nvSpPr>
              <p:cNvPr id="69" name="Oval 68"/>
              <p:cNvSpPr>
                <a:spLocks noChangeAspect="1"/>
              </p:cNvSpPr>
              <p:nvPr/>
            </p:nvSpPr>
            <p:spPr>
              <a:xfrm>
                <a:off x="8198557" y="5547373"/>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6</a:t>
                </a:r>
              </a:p>
            </p:txBody>
          </p:sp>
          <p:sp>
            <p:nvSpPr>
              <p:cNvPr id="33" name="TextBox 32"/>
              <p:cNvSpPr txBox="1"/>
              <p:nvPr/>
            </p:nvSpPr>
            <p:spPr>
              <a:xfrm>
                <a:off x="9179619" y="4497745"/>
                <a:ext cx="643125" cy="338554"/>
              </a:xfrm>
              <a:prstGeom prst="rect">
                <a:avLst/>
              </a:prstGeom>
              <a:noFill/>
            </p:spPr>
            <p:txBody>
              <a:bodyPr wrap="none" rtlCol="0">
                <a:spAutoFit/>
              </a:bodyPr>
              <a:lstStyle/>
              <a:p>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Start</a:t>
                </a:r>
              </a:p>
            </p:txBody>
          </p:sp>
        </p:grpSp>
        <p:pic>
          <p:nvPicPr>
            <p:cNvPr id="52" name="Graphic 54">
              <a:extLst>
                <a:ext uri="{FF2B5EF4-FFF2-40B4-BE49-F238E27FC236}">
                  <a16:creationId xmlns:a16="http://schemas.microsoft.com/office/drawing/2014/main" id="{50E1591F-DA4C-934C-BDCB-2E69767A65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5055" y="4292502"/>
              <a:ext cx="788727" cy="742776"/>
            </a:xfrm>
            <a:prstGeom prst="rect">
              <a:avLst/>
            </a:prstGeom>
          </p:spPr>
        </p:pic>
        <p:cxnSp>
          <p:nvCxnSpPr>
            <p:cNvPr id="81" name="Straight Arrow Connector 80">
              <a:extLst>
                <a:ext uri="{FF2B5EF4-FFF2-40B4-BE49-F238E27FC236}">
                  <a16:creationId xmlns:a16="http://schemas.microsoft.com/office/drawing/2014/main" id="{21BBC288-5AFD-AB40-A3F3-F427E49EB12C}"/>
                </a:ext>
              </a:extLst>
            </p:cNvPr>
            <p:cNvCxnSpPr/>
            <p:nvPr/>
          </p:nvCxnSpPr>
          <p:spPr>
            <a:xfrm>
              <a:off x="2675890" y="472382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2" name="Straight Arrow Connector 81">
              <a:extLst>
                <a:ext uri="{FF2B5EF4-FFF2-40B4-BE49-F238E27FC236}">
                  <a16:creationId xmlns:a16="http://schemas.microsoft.com/office/drawing/2014/main" id="{21BBC288-5AFD-AB40-A3F3-F427E49EB12C}"/>
                </a:ext>
              </a:extLst>
            </p:cNvPr>
            <p:cNvCxnSpPr/>
            <p:nvPr/>
          </p:nvCxnSpPr>
          <p:spPr>
            <a:xfrm>
              <a:off x="6678220" y="472382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4" name="Graphic 42">
              <a:extLst>
                <a:ext uri="{FF2B5EF4-FFF2-40B4-BE49-F238E27FC236}">
                  <a16:creationId xmlns:a16="http://schemas.microsoft.com/office/drawing/2014/main" id="{4130D902-988A-C441-B94E-F5D6D001FF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5" y="4754505"/>
              <a:ext cx="820329" cy="772537"/>
            </a:xfrm>
            <a:prstGeom prst="rect">
              <a:avLst/>
            </a:prstGeom>
          </p:spPr>
        </p:pic>
        <p:pic>
          <p:nvPicPr>
            <p:cNvPr id="50" name="Graphic 49">
              <a:extLst>
                <a:ext uri="{FF2B5EF4-FFF2-40B4-BE49-F238E27FC236}">
                  <a16:creationId xmlns:a16="http://schemas.microsoft.com/office/drawing/2014/main" id="{23CA003E-C1CA-1848-9BCC-899C7AC9ED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79766" y="4254249"/>
              <a:ext cx="834271" cy="834271"/>
            </a:xfrm>
            <a:prstGeom prst="rect">
              <a:avLst/>
            </a:prstGeom>
          </p:spPr>
        </p:pic>
      </p:grpSp>
      <p:sp>
        <p:nvSpPr>
          <p:cNvPr id="46" name="Footer Placeholder 40">
            <a:extLst>
              <a:ext uri="{FF2B5EF4-FFF2-40B4-BE49-F238E27FC236}">
                <a16:creationId xmlns:a16="http://schemas.microsoft.com/office/drawing/2014/main" id="{32793AE8-A0F9-41B2-BF9F-42CFDD2FDCC6}"/>
              </a:ext>
              <a:ext uri="{C183D7F6-B498-43B3-948B-1728B52AA6E4}">
                <adec:decorative xmlns:adec="http://schemas.microsoft.com/office/drawing/2017/decorative" val="1"/>
              </a:ext>
            </a:extLst>
          </p:cNvPr>
          <p:cNvSpPr txBox="1">
            <a:spLocks/>
          </p:cNvSpPr>
          <p:nvPr/>
        </p:nvSpPr>
        <p:spPr>
          <a:xfrm>
            <a:off x="571500" y="65087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2019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557153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Event-based Lambda function example: </a:t>
            </a:r>
            <a:br>
              <a:rPr lang="en-US" sz="3600" dirty="0"/>
            </a:br>
            <a:r>
              <a:rPr lang="en-US" sz="3600" dirty="0"/>
              <a:t>Create thumbnail images</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52</a:t>
            </a:fld>
            <a:endParaRPr lang="en-US" dirty="0"/>
          </a:p>
        </p:txBody>
      </p:sp>
      <p:grpSp>
        <p:nvGrpSpPr>
          <p:cNvPr id="6" name="Group 5" descr="diagram showing a user uploading photos to S3, where Lambda is invoked. Details description in the notes below the slide.">
            <a:extLst>
              <a:ext uri="{FF2B5EF4-FFF2-40B4-BE49-F238E27FC236}">
                <a16:creationId xmlns:a16="http://schemas.microsoft.com/office/drawing/2014/main" id="{2DF9778C-F7FE-1641-8BEE-EC31193D3638}"/>
              </a:ext>
            </a:extLst>
          </p:cNvPr>
          <p:cNvGrpSpPr/>
          <p:nvPr/>
        </p:nvGrpSpPr>
        <p:grpSpPr>
          <a:xfrm>
            <a:off x="1083418" y="1358074"/>
            <a:ext cx="8752896" cy="4851657"/>
            <a:chOff x="1083418" y="1358074"/>
            <a:chExt cx="8752896" cy="4851657"/>
          </a:xfrm>
        </p:grpSpPr>
        <p:pic>
          <p:nvPicPr>
            <p:cNvPr id="86" name="Graphic 38">
              <a:extLst>
                <a:ext uri="{FF2B5EF4-FFF2-40B4-BE49-F238E27FC236}">
                  <a16:creationId xmlns:a16="http://schemas.microsoft.com/office/drawing/2014/main" id="{D5E5831E-982F-7A42-87F0-F1973D84D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6191" y="3995882"/>
              <a:ext cx="1270484" cy="1270484"/>
            </a:xfrm>
            <a:prstGeom prst="rect">
              <a:avLst/>
            </a:prstGeom>
          </p:spPr>
        </p:pic>
        <p:sp>
          <p:nvSpPr>
            <p:cNvPr id="50" name="Freeform 49"/>
            <p:cNvSpPr/>
            <p:nvPr/>
          </p:nvSpPr>
          <p:spPr bwMode="auto">
            <a:xfrm>
              <a:off x="5326920" y="3913339"/>
              <a:ext cx="1451548" cy="377810"/>
            </a:xfrm>
            <a:custGeom>
              <a:avLst/>
              <a:gdLst>
                <a:gd name="connsiteX0" fmla="*/ 1247775 w 1247775"/>
                <a:gd name="connsiteY0" fmla="*/ 400132 h 428707"/>
                <a:gd name="connsiteX1" fmla="*/ 638175 w 1247775"/>
                <a:gd name="connsiteY1" fmla="*/ 82 h 428707"/>
                <a:gd name="connsiteX2" fmla="*/ 0 w 1247775"/>
                <a:gd name="connsiteY2" fmla="*/ 428707 h 428707"/>
              </a:gdLst>
              <a:ahLst/>
              <a:cxnLst>
                <a:cxn ang="0">
                  <a:pos x="connsiteX0" y="connsiteY0"/>
                </a:cxn>
                <a:cxn ang="0">
                  <a:pos x="connsiteX1" y="connsiteY1"/>
                </a:cxn>
                <a:cxn ang="0">
                  <a:pos x="connsiteX2" y="connsiteY2"/>
                </a:cxn>
              </a:cxnLst>
              <a:rect l="l" t="t" r="r" b="b"/>
              <a:pathLst>
                <a:path w="1247775" h="428707">
                  <a:moveTo>
                    <a:pt x="1247775" y="400132"/>
                  </a:moveTo>
                  <a:cubicBezTo>
                    <a:pt x="1046956" y="197726"/>
                    <a:pt x="846137" y="-4680"/>
                    <a:pt x="638175" y="82"/>
                  </a:cubicBezTo>
                  <a:cubicBezTo>
                    <a:pt x="430213" y="4844"/>
                    <a:pt x="215106" y="216775"/>
                    <a:pt x="0" y="428707"/>
                  </a:cubicBez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Freeform 14"/>
            <p:cNvSpPr/>
            <p:nvPr/>
          </p:nvSpPr>
          <p:spPr>
            <a:xfrm>
              <a:off x="6422751" y="4199221"/>
              <a:ext cx="1333948" cy="1473798"/>
            </a:xfrm>
            <a:custGeom>
              <a:avLst/>
              <a:gdLst>
                <a:gd name="connsiteX0" fmla="*/ 172123 w 1333948"/>
                <a:gd name="connsiteY0" fmla="*/ 1473798 h 1473798"/>
                <a:gd name="connsiteX1" fmla="*/ 1021977 w 1333948"/>
                <a:gd name="connsiteY1" fmla="*/ 1409252 h 1473798"/>
                <a:gd name="connsiteX2" fmla="*/ 1151068 w 1333948"/>
                <a:gd name="connsiteY2" fmla="*/ 1183341 h 1473798"/>
                <a:gd name="connsiteX3" fmla="*/ 1172584 w 1333948"/>
                <a:gd name="connsiteY3" fmla="*/ 344245 h 1473798"/>
                <a:gd name="connsiteX4" fmla="*/ 1333948 w 1333948"/>
                <a:gd name="connsiteY4" fmla="*/ 53788 h 1473798"/>
                <a:gd name="connsiteX5" fmla="*/ 1129553 w 1333948"/>
                <a:gd name="connsiteY5" fmla="*/ 0 h 1473798"/>
                <a:gd name="connsiteX6" fmla="*/ 677732 w 1333948"/>
                <a:gd name="connsiteY6" fmla="*/ 344245 h 1473798"/>
                <a:gd name="connsiteX7" fmla="*/ 301214 w 1333948"/>
                <a:gd name="connsiteY7" fmla="*/ 268941 h 1473798"/>
                <a:gd name="connsiteX8" fmla="*/ 86061 w 1333948"/>
                <a:gd name="connsiteY8" fmla="*/ 322729 h 1473798"/>
                <a:gd name="connsiteX9" fmla="*/ 0 w 1333948"/>
                <a:gd name="connsiteY9" fmla="*/ 1118795 h 1473798"/>
                <a:gd name="connsiteX10" fmla="*/ 172123 w 1333948"/>
                <a:gd name="connsiteY10" fmla="*/ 1473798 h 14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948" h="1473798">
                  <a:moveTo>
                    <a:pt x="172123" y="1473798"/>
                  </a:moveTo>
                  <a:lnTo>
                    <a:pt x="1021977" y="1409252"/>
                  </a:lnTo>
                  <a:lnTo>
                    <a:pt x="1151068" y="1183341"/>
                  </a:lnTo>
                  <a:lnTo>
                    <a:pt x="1172584" y="344245"/>
                  </a:lnTo>
                  <a:lnTo>
                    <a:pt x="1333948" y="53788"/>
                  </a:lnTo>
                  <a:lnTo>
                    <a:pt x="1129553" y="0"/>
                  </a:lnTo>
                  <a:lnTo>
                    <a:pt x="677732" y="344245"/>
                  </a:lnTo>
                  <a:lnTo>
                    <a:pt x="301214" y="268941"/>
                  </a:lnTo>
                  <a:lnTo>
                    <a:pt x="86061" y="322729"/>
                  </a:lnTo>
                  <a:lnTo>
                    <a:pt x="0" y="1118795"/>
                  </a:lnTo>
                  <a:lnTo>
                    <a:pt x="172123" y="1473798"/>
                  </a:lnTo>
                  <a:close/>
                </a:path>
              </a:pathLst>
            </a:cu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9" name="TextBox 8"/>
            <p:cNvSpPr txBox="1"/>
            <p:nvPr/>
          </p:nvSpPr>
          <p:spPr>
            <a:xfrm>
              <a:off x="4537950" y="3123804"/>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Source</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bucket</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0" name="TextBox 9"/>
            <p:cNvSpPr txBox="1"/>
            <p:nvPr/>
          </p:nvSpPr>
          <p:spPr>
            <a:xfrm>
              <a:off x="4532001" y="5271431"/>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Target</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bucket</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8" name="Oval 17"/>
            <p:cNvSpPr>
              <a:spLocks noChangeAspect="1"/>
            </p:cNvSpPr>
            <p:nvPr/>
          </p:nvSpPr>
          <p:spPr>
            <a:xfrm>
              <a:off x="1083418" y="1583451"/>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1</a:t>
              </a:r>
              <a:endParaRPr lang="en-US" b="1" dirty="0">
                <a:solidFill>
                  <a:srgbClr val="F2F2F2"/>
                </a:solidFill>
                <a:latin typeface="Amazon Ember"/>
                <a:ea typeface="Amazon Ember" charset="0"/>
                <a:cs typeface="Amazon Ember" charset="0"/>
              </a:endParaRPr>
            </a:p>
          </p:txBody>
        </p:sp>
        <p:sp>
          <p:nvSpPr>
            <p:cNvPr id="20" name="Oval 19"/>
            <p:cNvSpPr>
              <a:spLocks noChangeAspect="1"/>
            </p:cNvSpPr>
            <p:nvPr/>
          </p:nvSpPr>
          <p:spPr>
            <a:xfrm>
              <a:off x="6173614" y="180783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3</a:t>
              </a:r>
              <a:endParaRPr lang="en-US" b="1" dirty="0">
                <a:solidFill>
                  <a:srgbClr val="F2F2F2"/>
                </a:solidFill>
                <a:latin typeface="Amazon Ember"/>
                <a:ea typeface="Amazon Ember" charset="0"/>
                <a:cs typeface="Amazon Ember" charset="0"/>
              </a:endParaRPr>
            </a:p>
          </p:txBody>
        </p:sp>
        <p:sp>
          <p:nvSpPr>
            <p:cNvPr id="24" name="Rectangle 23"/>
            <p:cNvSpPr/>
            <p:nvPr/>
          </p:nvSpPr>
          <p:spPr>
            <a:xfrm>
              <a:off x="5432604" y="3515774"/>
              <a:ext cx="401479"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26" name="Rectangle 25"/>
            <p:cNvSpPr/>
            <p:nvPr/>
          </p:nvSpPr>
          <p:spPr>
            <a:xfrm>
              <a:off x="9364540" y="3813342"/>
              <a:ext cx="471774"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28" name="Rectangle 27"/>
            <p:cNvSpPr/>
            <p:nvPr/>
          </p:nvSpPr>
          <p:spPr>
            <a:xfrm>
              <a:off x="3384051" y="4144187"/>
              <a:ext cx="220980" cy="313318"/>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pic>
          <p:nvPicPr>
            <p:cNvPr id="71" name="Picture 70"/>
            <p:cNvPicPr>
              <a:picLocks noChangeAspect="1"/>
            </p:cNvPicPr>
            <p:nvPr/>
          </p:nvPicPr>
          <p:blipFill>
            <a:blip r:embed="rId6"/>
            <a:stretch>
              <a:fillRect/>
            </a:stretch>
          </p:blipFill>
          <p:spPr>
            <a:xfrm>
              <a:off x="6711436" y="4266249"/>
              <a:ext cx="991431" cy="1147173"/>
            </a:xfrm>
            <a:prstGeom prst="rect">
              <a:avLst/>
            </a:prstGeom>
            <a:noFill/>
            <a:ln w="12700">
              <a:solidFill>
                <a:schemeClr val="tx1"/>
              </a:solidFill>
            </a:ln>
          </p:spPr>
        </p:pic>
        <p:sp>
          <p:nvSpPr>
            <p:cNvPr id="43" name="TextBox 42"/>
            <p:cNvSpPr txBox="1"/>
            <p:nvPr/>
          </p:nvSpPr>
          <p:spPr>
            <a:xfrm>
              <a:off x="7829065" y="4525434"/>
              <a:ext cx="613968"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Access</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policy</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44" name="TextBox 43"/>
            <p:cNvSpPr txBox="1"/>
            <p:nvPr/>
          </p:nvSpPr>
          <p:spPr>
            <a:xfrm>
              <a:off x="6637785" y="5571367"/>
              <a:ext cx="766964"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Lambda</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function</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48" name="TextBox 47"/>
            <p:cNvSpPr txBox="1"/>
            <p:nvPr/>
          </p:nvSpPr>
          <p:spPr>
            <a:xfrm>
              <a:off x="1567738" y="2587773"/>
              <a:ext cx="425449" cy="278857"/>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1600" dirty="0">
                  <a:solidFill>
                    <a:srgbClr val="000000"/>
                  </a:solidFill>
                </a:rPr>
                <a:t>User</a:t>
              </a:r>
              <a:endParaRPr lang="en-US" sz="1600" dirty="0">
                <a:solidFill>
                  <a:srgbClr val="000000"/>
                </a:solidFill>
                <a:latin typeface="Amazon Ember"/>
              </a:endParaRPr>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00000">
              <a:off x="6144276" y="3834205"/>
              <a:ext cx="672682" cy="693486"/>
            </a:xfrm>
            <a:prstGeom prst="rect">
              <a:avLst/>
            </a:prstGeom>
          </p:spPr>
        </p:pic>
        <p:sp>
          <p:nvSpPr>
            <p:cNvPr id="22" name="Oval 21"/>
            <p:cNvSpPr>
              <a:spLocks noChangeAspect="1"/>
            </p:cNvSpPr>
            <p:nvPr/>
          </p:nvSpPr>
          <p:spPr>
            <a:xfrm>
              <a:off x="6846788" y="393290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5</a:t>
              </a:r>
              <a:endParaRPr lang="en-US" b="1" dirty="0">
                <a:solidFill>
                  <a:srgbClr val="F2F2F2"/>
                </a:solidFill>
                <a:latin typeface="Amazon Ember"/>
                <a:ea typeface="Amazon Ember" charset="0"/>
                <a:cs typeface="Amazon Ember" charset="0"/>
              </a:endParaRPr>
            </a:p>
          </p:txBody>
        </p:sp>
        <p:sp>
          <p:nvSpPr>
            <p:cNvPr id="11" name="TextBox 10"/>
            <p:cNvSpPr txBox="1"/>
            <p:nvPr/>
          </p:nvSpPr>
          <p:spPr>
            <a:xfrm>
              <a:off x="6570821" y="3027287"/>
              <a:ext cx="1151736" cy="330844"/>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Lambda</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cxnSp>
          <p:nvCxnSpPr>
            <p:cNvPr id="35" name="Straight Arrow Connector 34"/>
            <p:cNvCxnSpPr/>
            <p:nvPr/>
          </p:nvCxnSpPr>
          <p:spPr>
            <a:xfrm>
              <a:off x="2376126" y="2044533"/>
              <a:ext cx="230582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225620" y="1675210"/>
              <a:ext cx="1311808" cy="912563"/>
            </a:xfrm>
            <a:prstGeom prst="rect">
              <a:avLst/>
            </a:prstGeom>
          </p:spPr>
        </p:pic>
        <p:sp>
          <p:nvSpPr>
            <p:cNvPr id="67" name="Freeform 66"/>
            <p:cNvSpPr/>
            <p:nvPr/>
          </p:nvSpPr>
          <p:spPr bwMode="auto">
            <a:xfrm>
              <a:off x="7805826" y="2399223"/>
              <a:ext cx="1195621" cy="2819400"/>
            </a:xfrm>
            <a:custGeom>
              <a:avLst/>
              <a:gdLst>
                <a:gd name="connsiteX0" fmla="*/ 0 w 584200"/>
                <a:gd name="connsiteY0" fmla="*/ 0 h 2819400"/>
                <a:gd name="connsiteX1" fmla="*/ 584200 w 584200"/>
                <a:gd name="connsiteY1" fmla="*/ 0 h 2819400"/>
                <a:gd name="connsiteX2" fmla="*/ 584200 w 584200"/>
                <a:gd name="connsiteY2" fmla="*/ 2819400 h 2819400"/>
                <a:gd name="connsiteX3" fmla="*/ 38100 w 584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584200" h="2819400">
                  <a:moveTo>
                    <a:pt x="0" y="0"/>
                  </a:moveTo>
                  <a:lnTo>
                    <a:pt x="584200" y="0"/>
                  </a:lnTo>
                  <a:lnTo>
                    <a:pt x="584200" y="2819400"/>
                  </a:lnTo>
                  <a:lnTo>
                    <a:pt x="38100" y="2819400"/>
                  </a:ln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25" name="Freeform 24"/>
            <p:cNvSpPr/>
            <p:nvPr/>
          </p:nvSpPr>
          <p:spPr>
            <a:xfrm>
              <a:off x="5680585" y="4209155"/>
              <a:ext cx="806823" cy="1387736"/>
            </a:xfrm>
            <a:custGeom>
              <a:avLst/>
              <a:gdLst>
                <a:gd name="connsiteX0" fmla="*/ 215153 w 806823"/>
                <a:gd name="connsiteY0" fmla="*/ 1366221 h 1387736"/>
                <a:gd name="connsiteX1" fmla="*/ 462579 w 806823"/>
                <a:gd name="connsiteY1" fmla="*/ 1387736 h 1387736"/>
                <a:gd name="connsiteX2" fmla="*/ 742277 w 806823"/>
                <a:gd name="connsiteY2" fmla="*/ 720762 h 1387736"/>
                <a:gd name="connsiteX3" fmla="*/ 806823 w 806823"/>
                <a:gd name="connsiteY3" fmla="*/ 193637 h 1387736"/>
                <a:gd name="connsiteX4" fmla="*/ 677731 w 806823"/>
                <a:gd name="connsiteY4" fmla="*/ 0 h 1387736"/>
                <a:gd name="connsiteX5" fmla="*/ 430306 w 806823"/>
                <a:gd name="connsiteY5" fmla="*/ 215153 h 1387736"/>
                <a:gd name="connsiteX6" fmla="*/ 344244 w 806823"/>
                <a:gd name="connsiteY6" fmla="*/ 559397 h 1387736"/>
                <a:gd name="connsiteX7" fmla="*/ 75303 w 806823"/>
                <a:gd name="connsiteY7" fmla="*/ 763793 h 1387736"/>
                <a:gd name="connsiteX8" fmla="*/ 10757 w 806823"/>
                <a:gd name="connsiteY8" fmla="*/ 968188 h 1387736"/>
                <a:gd name="connsiteX9" fmla="*/ 0 w 806823"/>
                <a:gd name="connsiteY9" fmla="*/ 1344706 h 1387736"/>
                <a:gd name="connsiteX10" fmla="*/ 215153 w 806823"/>
                <a:gd name="connsiteY10" fmla="*/ 1366221 h 138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823" h="1387736">
                  <a:moveTo>
                    <a:pt x="215153" y="1366221"/>
                  </a:moveTo>
                  <a:lnTo>
                    <a:pt x="462579" y="1387736"/>
                  </a:lnTo>
                  <a:lnTo>
                    <a:pt x="742277" y="720762"/>
                  </a:lnTo>
                  <a:lnTo>
                    <a:pt x="806823" y="193637"/>
                  </a:lnTo>
                  <a:lnTo>
                    <a:pt x="677731" y="0"/>
                  </a:lnTo>
                  <a:lnTo>
                    <a:pt x="430306" y="215153"/>
                  </a:lnTo>
                  <a:lnTo>
                    <a:pt x="344244" y="559397"/>
                  </a:lnTo>
                  <a:lnTo>
                    <a:pt x="75303" y="763793"/>
                  </a:lnTo>
                  <a:lnTo>
                    <a:pt x="10757" y="968188"/>
                  </a:lnTo>
                  <a:lnTo>
                    <a:pt x="0" y="1344706"/>
                  </a:lnTo>
                  <a:lnTo>
                    <a:pt x="215153" y="1366221"/>
                  </a:lnTo>
                  <a:close/>
                </a:path>
              </a:pathLst>
            </a:cu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27" name="Rectangle 26"/>
            <p:cNvSpPr/>
            <p:nvPr/>
          </p:nvSpPr>
          <p:spPr>
            <a:xfrm>
              <a:off x="5733850" y="4291149"/>
              <a:ext cx="318770" cy="390893"/>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0000">
              <a:off x="5745356" y="3743796"/>
              <a:ext cx="478970" cy="493782"/>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9649" y="3875473"/>
              <a:ext cx="304201" cy="313609"/>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00000">
              <a:off x="5194879" y="4047865"/>
              <a:ext cx="220360" cy="227175"/>
            </a:xfrm>
            <a:prstGeom prst="rect">
              <a:avLst/>
            </a:prstGeom>
          </p:spPr>
        </p:pic>
        <p:sp>
          <p:nvSpPr>
            <p:cNvPr id="19" name="Oval 18"/>
            <p:cNvSpPr>
              <a:spLocks noChangeAspect="1"/>
            </p:cNvSpPr>
            <p:nvPr/>
          </p:nvSpPr>
          <p:spPr>
            <a:xfrm>
              <a:off x="3857358" y="185324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2</a:t>
              </a:r>
              <a:endParaRPr lang="en-US" b="1" dirty="0">
                <a:solidFill>
                  <a:srgbClr val="F2F2F2"/>
                </a:solidFill>
                <a:latin typeface="Amazon Ember"/>
                <a:ea typeface="Amazon Ember" charset="0"/>
                <a:cs typeface="Amazon Ember"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5067" y="1853242"/>
              <a:ext cx="672682" cy="693486"/>
            </a:xfrm>
            <a:prstGeom prst="rect">
              <a:avLst/>
            </a:prstGeom>
          </p:spPr>
        </p:pic>
        <p:cxnSp>
          <p:nvCxnSpPr>
            <p:cNvPr id="73" name="Straight Arrow Connector 72"/>
            <p:cNvCxnSpPr/>
            <p:nvPr/>
          </p:nvCxnSpPr>
          <p:spPr>
            <a:xfrm>
              <a:off x="5429649" y="2400639"/>
              <a:ext cx="122174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CE7F7081-419C-2E4F-A999-2923C4338FC0}"/>
                </a:ext>
              </a:extLst>
            </p:cNvPr>
            <p:cNvSpPr/>
            <p:nvPr/>
          </p:nvSpPr>
          <p:spPr>
            <a:xfrm>
              <a:off x="2653092" y="1358074"/>
              <a:ext cx="7183221" cy="48516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dirty="0">
                  <a:solidFill>
                    <a:srgbClr val="000000"/>
                  </a:solidFill>
                </a:rPr>
                <a:t>AWS Cloud</a:t>
              </a:r>
              <a:endParaRPr lang="en-US" dirty="0">
                <a:solidFill>
                  <a:srgbClr val="000000"/>
                </a:solidFill>
                <a:latin typeface="Amazon Ember Light" panose="020B0403020204020204"/>
              </a:endParaRPr>
            </a:p>
          </p:txBody>
        </p:sp>
        <p:pic>
          <p:nvPicPr>
            <p:cNvPr id="84" name="Graphic 11">
              <a:extLst>
                <a:ext uri="{FF2B5EF4-FFF2-40B4-BE49-F238E27FC236}">
                  <a16:creationId xmlns:a16="http://schemas.microsoft.com/office/drawing/2014/main" id="{CE52C9D7-11B0-9E41-AB16-2C9849C3EC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3093" y="1358075"/>
              <a:ext cx="330200" cy="330200"/>
            </a:xfrm>
            <a:prstGeom prst="rect">
              <a:avLst/>
            </a:prstGeom>
          </p:spPr>
        </p:pic>
        <p:pic>
          <p:nvPicPr>
            <p:cNvPr id="85" name="Graphic 38">
              <a:extLst>
                <a:ext uri="{FF2B5EF4-FFF2-40B4-BE49-F238E27FC236}">
                  <a16:creationId xmlns:a16="http://schemas.microsoft.com/office/drawing/2014/main" id="{D5E5831E-982F-7A42-87F0-F1973D84D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0885" y="1824008"/>
              <a:ext cx="1270484" cy="1270484"/>
            </a:xfrm>
            <a:prstGeom prst="rect">
              <a:avLst/>
            </a:prstGeom>
          </p:spPr>
        </p:pic>
        <p:pic>
          <p:nvPicPr>
            <p:cNvPr id="87" name="Graphic 6">
              <a:extLst>
                <a:ext uri="{FF2B5EF4-FFF2-40B4-BE49-F238E27FC236}">
                  <a16:creationId xmlns:a16="http://schemas.microsoft.com/office/drawing/2014/main" id="{C49A3931-131E-124F-9BCB-3817111B7D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67032" y="1907974"/>
              <a:ext cx="1030148" cy="1030148"/>
            </a:xfrm>
            <a:prstGeom prst="rect">
              <a:avLst/>
            </a:prstGeom>
          </p:spPr>
        </p:pic>
        <p:pic>
          <p:nvPicPr>
            <p:cNvPr id="88" name="Graphic 42">
              <a:extLst>
                <a:ext uri="{FF2B5EF4-FFF2-40B4-BE49-F238E27FC236}">
                  <a16:creationId xmlns:a16="http://schemas.microsoft.com/office/drawing/2014/main" id="{4130D902-988A-C441-B94E-F5D6D001FF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42412" y="4634279"/>
              <a:ext cx="933732" cy="933732"/>
            </a:xfrm>
            <a:prstGeom prst="rect">
              <a:avLst/>
            </a:prstGeom>
            <a:solidFill>
              <a:schemeClr val="bg1"/>
            </a:solidFill>
          </p:spPr>
        </p:pic>
        <p:sp>
          <p:nvSpPr>
            <p:cNvPr id="5" name="Rectangle 4"/>
            <p:cNvSpPr/>
            <p:nvPr/>
          </p:nvSpPr>
          <p:spPr>
            <a:xfrm>
              <a:off x="8429263" y="3192709"/>
              <a:ext cx="1151736" cy="59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9" name="Graphic 54">
              <a:extLst>
                <a:ext uri="{FF2B5EF4-FFF2-40B4-BE49-F238E27FC236}">
                  <a16:creationId xmlns:a16="http://schemas.microsoft.com/office/drawing/2014/main" id="{50E1591F-DA4C-934C-BDCB-2E69767A65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59539" y="3013721"/>
              <a:ext cx="1010242" cy="1010242"/>
            </a:xfrm>
            <a:prstGeom prst="rect">
              <a:avLst/>
            </a:prstGeom>
            <a:noFill/>
          </p:spPr>
        </p:pic>
        <p:sp>
          <p:nvSpPr>
            <p:cNvPr id="21" name="Oval 20"/>
            <p:cNvSpPr>
              <a:spLocks noChangeAspect="1"/>
            </p:cNvSpPr>
            <p:nvPr/>
          </p:nvSpPr>
          <p:spPr>
            <a:xfrm>
              <a:off x="9311933" y="307248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4</a:t>
              </a:r>
              <a:endParaRPr lang="en-US" b="1" dirty="0">
                <a:solidFill>
                  <a:srgbClr val="F2F2F2"/>
                </a:solidFill>
                <a:latin typeface="Amazon Ember"/>
                <a:ea typeface="Amazon Ember" charset="0"/>
                <a:cs typeface="Amazon Ember" charset="0"/>
              </a:endParaRPr>
            </a:p>
          </p:txBody>
        </p:sp>
        <p:sp>
          <p:nvSpPr>
            <p:cNvPr id="12" name="TextBox 11"/>
            <p:cNvSpPr txBox="1"/>
            <p:nvPr/>
          </p:nvSpPr>
          <p:spPr>
            <a:xfrm>
              <a:off x="8429263" y="3783902"/>
              <a:ext cx="1151736" cy="604670"/>
            </a:xfrm>
            <a:prstGeom prst="rect">
              <a:avLst/>
            </a:prstGeom>
            <a:solidFill>
              <a:schemeClr val="bg1"/>
            </a:solidFill>
          </p:spPr>
          <p:txBody>
            <a:bodyPr wrap="none" lIns="0" tIns="0" rIns="0" bIns="0" rtlCol="0">
              <a:noAutofit/>
            </a:bodyPr>
            <a:lstStyle/>
            <a:p>
              <a:pPr algn="ct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Execution</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role</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587431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quotas</a:t>
            </a:r>
          </a:p>
        </p:txBody>
      </p:sp>
      <p:sp>
        <p:nvSpPr>
          <p:cNvPr id="12" name="Content Placeholder 11">
            <a:extLst>
              <a:ext uri="{FF2B5EF4-FFF2-40B4-BE49-F238E27FC236}">
                <a16:creationId xmlns:a16="http://schemas.microsoft.com/office/drawing/2014/main" id="{5AAA9C38-4E8A-E646-8CA1-132D58158177}"/>
              </a:ext>
            </a:extLst>
          </p:cNvPr>
          <p:cNvSpPr>
            <a:spLocks noGrp="1"/>
          </p:cNvSpPr>
          <p:nvPr>
            <p:ph idx="1"/>
          </p:nvPr>
        </p:nvSpPr>
        <p:spPr/>
        <p:txBody>
          <a:bodyPr/>
          <a:lstStyle/>
          <a:p>
            <a:pPr marL="0" indent="0">
              <a:buNone/>
            </a:pPr>
            <a:r>
              <a:rPr lang="en-US" dirty="0"/>
              <a:t>Soft limits per Region:</a:t>
            </a:r>
          </a:p>
          <a:p>
            <a:r>
              <a:rPr lang="en-US" sz="2400" dirty="0"/>
              <a:t>Concurrent executions = 1,000</a:t>
            </a:r>
          </a:p>
          <a:p>
            <a:r>
              <a:rPr lang="en-US" sz="2400" dirty="0"/>
              <a:t>Function and layer storage = 75 GB</a:t>
            </a:r>
          </a:p>
          <a:p>
            <a:pPr marL="0" indent="0">
              <a:buNone/>
            </a:pPr>
            <a:endParaRPr lang="en-US" sz="2000" dirty="0"/>
          </a:p>
          <a:p>
            <a:pPr marL="0" indent="0">
              <a:buNone/>
            </a:pPr>
            <a:r>
              <a:rPr lang="en-US" dirty="0"/>
              <a:t>Hard limits for individual functions:</a:t>
            </a:r>
          </a:p>
          <a:p>
            <a:r>
              <a:rPr lang="en-US" sz="2400" dirty="0"/>
              <a:t>Maximum function memory allocation = 3,008 MB</a:t>
            </a:r>
          </a:p>
          <a:p>
            <a:r>
              <a:rPr lang="en-US" sz="2400" dirty="0"/>
              <a:t>Function timeout = 15 minutes</a:t>
            </a:r>
          </a:p>
          <a:p>
            <a:r>
              <a:rPr lang="en-US" sz="2400" dirty="0"/>
              <a:t>Deployment package size = 250 MB unzipped, including layers</a:t>
            </a:r>
          </a:p>
          <a:p>
            <a:endParaRPr lang="en-US" dirty="0"/>
          </a:p>
          <a:p>
            <a:pPr marL="0" indent="0">
              <a:buNone/>
            </a:pPr>
            <a:r>
              <a:rPr lang="en-US" sz="2400" dirty="0"/>
              <a:t>Additional limits also exist. Details are in the </a:t>
            </a:r>
            <a:r>
              <a:rPr lang="en-US" sz="2400" dirty="0">
                <a:solidFill>
                  <a:schemeClr val="accent4"/>
                </a:solidFill>
                <a:hlinkClick r:id="rId4"/>
              </a:rPr>
              <a:t>AWS Lambda quotas</a:t>
            </a:r>
            <a:r>
              <a:rPr lang="en-US" sz="2400" dirty="0">
                <a:solidFill>
                  <a:schemeClr val="accent4"/>
                </a:solidFill>
              </a:rPr>
              <a:t> </a:t>
            </a:r>
            <a:r>
              <a:rPr lang="en-US" sz="2400" dirty="0"/>
              <a:t>documentation.</a:t>
            </a:r>
          </a:p>
          <a:p>
            <a:endParaRPr lang="en-US" dirty="0"/>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53</a:t>
            </a:fld>
            <a:endParaRPr lang="en-US" dirty="0"/>
          </a:p>
        </p:txBody>
      </p:sp>
      <p:sp>
        <p:nvSpPr>
          <p:cNvPr id="10" name="Footer Placeholder 2"/>
          <p:cNvSpPr>
            <a:spLocks noGrp="1"/>
          </p:cNvSpPr>
          <p:nvPr>
            <p:ph type="ftr" sz="quarter" idx="3"/>
          </p:nvPr>
        </p:nvSpPr>
        <p:spPr/>
        <p:txBody>
          <a:bodyPr/>
          <a:lstStyle>
            <a:lvl1pPr>
              <a:defRPr>
                <a:solidFill>
                  <a:schemeClr val="bg1"/>
                </a:solidFill>
              </a:defRPr>
            </a:lvl1pPr>
          </a:lstStyle>
          <a:p>
            <a:r>
              <a:rPr lang="en-US" dirty="0"/>
              <a:t>© 2019 Amazon Web Services, Inc. or its Affiliates. All rights reserved.</a:t>
            </a:r>
          </a:p>
        </p:txBody>
      </p:sp>
      <p:sp>
        <p:nvSpPr>
          <p:cNvPr id="6" name="Footer Placeholder 2">
            <a:extLst>
              <a:ext uri="{FF2B5EF4-FFF2-40B4-BE49-F238E27FC236}">
                <a16:creationId xmlns:a16="http://schemas.microsoft.com/office/drawing/2014/main" id="{A64AC544-7879-4AE1-A931-7E0169E36B66}"/>
              </a:ext>
              <a:ext uri="{C183D7F6-B498-43B3-948B-1728B52AA6E4}">
                <adec:decorative xmlns:adec="http://schemas.microsoft.com/office/drawing/2017/decorative" val="1"/>
              </a:ext>
            </a:extLst>
          </p:cNvPr>
          <p:cNvSpPr txBox="1">
            <a:spLocks/>
          </p:cNvSpPr>
          <p:nvPr/>
        </p:nvSpPr>
        <p:spPr>
          <a:xfrm>
            <a:off x="571500" y="65087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Tree>
    <p:custDataLst>
      <p:tags r:id="rId1"/>
    </p:custDataLst>
    <p:extLst>
      <p:ext uri="{BB962C8B-B14F-4D97-AF65-F5344CB8AC3E}">
        <p14:creationId xmlns:p14="http://schemas.microsoft.com/office/powerpoint/2010/main" val="3990302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5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54</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a:lnSpc>
                <a:spcPct val="100000"/>
              </a:lnSpc>
              <a:spcBef>
                <a:spcPts val="1200"/>
              </a:spcBef>
              <a:spcAft>
                <a:spcPts val="1200"/>
              </a:spcAft>
            </a:pPr>
            <a:r>
              <a:rPr lang="en-US" sz="2000" b="1" dirty="0">
                <a:solidFill>
                  <a:schemeClr val="accent5"/>
                </a:solidFill>
              </a:rPr>
              <a:t>Serverless computing</a:t>
            </a:r>
            <a:r>
              <a:rPr lang="en-US" sz="2000" dirty="0"/>
              <a:t> enables you to build and run applications and services without provisioning or managing servers. </a:t>
            </a:r>
          </a:p>
          <a:p>
            <a:pPr>
              <a:lnSpc>
                <a:spcPct val="100000"/>
              </a:lnSpc>
              <a:spcBef>
                <a:spcPts val="1200"/>
              </a:spcBef>
              <a:spcAft>
                <a:spcPts val="1200"/>
              </a:spcAft>
            </a:pPr>
            <a:r>
              <a:rPr lang="en-US" sz="2000" b="1" dirty="0">
                <a:solidFill>
                  <a:schemeClr val="accent5"/>
                </a:solidFill>
              </a:rPr>
              <a:t>AWS Lambda is a serverless compute service</a:t>
            </a:r>
            <a:r>
              <a:rPr lang="en-US" sz="2000" dirty="0"/>
              <a:t> that provides built-in fault tolerance and automatic scaling.</a:t>
            </a:r>
          </a:p>
          <a:p>
            <a:pPr>
              <a:lnSpc>
                <a:spcPct val="100000"/>
              </a:lnSpc>
              <a:spcBef>
                <a:spcPts val="1200"/>
              </a:spcBef>
              <a:spcAft>
                <a:spcPts val="1200"/>
              </a:spcAft>
            </a:pPr>
            <a:r>
              <a:rPr lang="en-US" sz="2000" dirty="0"/>
              <a:t>An </a:t>
            </a:r>
            <a:r>
              <a:rPr lang="en-US" sz="2000" b="1" dirty="0">
                <a:solidFill>
                  <a:schemeClr val="accent5"/>
                </a:solidFill>
              </a:rPr>
              <a:t>event source</a:t>
            </a:r>
            <a:r>
              <a:rPr lang="en-US" sz="2000" b="1" dirty="0"/>
              <a:t> </a:t>
            </a:r>
            <a:r>
              <a:rPr lang="en-US" sz="2000" dirty="0"/>
              <a:t>is an AWS service or developer-created application that triggers a Lambda function to run. </a:t>
            </a:r>
          </a:p>
          <a:p>
            <a:pPr>
              <a:lnSpc>
                <a:spcPct val="100000"/>
              </a:lnSpc>
              <a:spcBef>
                <a:spcPts val="1200"/>
              </a:spcBef>
              <a:spcAft>
                <a:spcPts val="1200"/>
              </a:spcAft>
            </a:pPr>
            <a:r>
              <a:rPr lang="en-US" sz="2000" dirty="0"/>
              <a:t>The maximum memory allocation for a single Lambda function is 3,008 MB. </a:t>
            </a:r>
          </a:p>
          <a:p>
            <a:pPr>
              <a:lnSpc>
                <a:spcPct val="100000"/>
              </a:lnSpc>
              <a:spcBef>
                <a:spcPts val="1200"/>
              </a:spcBef>
              <a:spcAft>
                <a:spcPts val="1200"/>
              </a:spcAft>
            </a:pPr>
            <a:r>
              <a:rPr lang="en-US" sz="2000" dirty="0"/>
              <a:t>The maximum run time for a Lambda function is 15 minutes.</a:t>
            </a:r>
          </a:p>
          <a:p>
            <a:endParaRPr lang="en-US" sz="2000" dirty="0"/>
          </a:p>
          <a:p>
            <a:endParaRPr lang="en-US" sz="2000" dirty="0"/>
          </a:p>
          <a:p>
            <a:endParaRPr lang="en-US" sz="20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1082046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6: Introduction to AWS Elastic Beanstalk</a:t>
            </a:r>
          </a:p>
        </p:txBody>
      </p:sp>
      <p:sp>
        <p:nvSpPr>
          <p:cNvPr id="5" name="Text Placeholder 4">
            <a:extLst>
              <a:ext uri="{FF2B5EF4-FFF2-40B4-BE49-F238E27FC236}">
                <a16:creationId xmlns:a16="http://schemas.microsoft.com/office/drawing/2014/main" id="{8224D0A7-8E45-B746-A2B9-276C87DCAD0E}"/>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A759EE03-ADB2-3C46-9F36-BFB08572547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815784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a:t>
            </a:r>
          </a:p>
        </p:txBody>
      </p:sp>
      <p:sp>
        <p:nvSpPr>
          <p:cNvPr id="3" name="Content Placeholder 2"/>
          <p:cNvSpPr>
            <a:spLocks noGrp="1"/>
          </p:cNvSpPr>
          <p:nvPr>
            <p:ph idx="1"/>
          </p:nvPr>
        </p:nvSpPr>
        <p:spPr>
          <a:xfrm>
            <a:off x="3697941" y="1575590"/>
            <a:ext cx="7859806" cy="4648788"/>
          </a:xfrm>
        </p:spPr>
        <p:txBody>
          <a:bodyPr/>
          <a:lstStyle/>
          <a:p>
            <a:r>
              <a:rPr lang="en-US" sz="2400" dirty="0"/>
              <a:t>An easy way to get </a:t>
            </a:r>
            <a:r>
              <a:rPr lang="en-US" sz="2400" b="1" dirty="0">
                <a:solidFill>
                  <a:schemeClr val="accent5"/>
                </a:solidFill>
              </a:rPr>
              <a:t>web applications </a:t>
            </a:r>
            <a:r>
              <a:rPr lang="en-US" sz="2400" dirty="0"/>
              <a:t>up and running</a:t>
            </a:r>
          </a:p>
          <a:p>
            <a:pPr lvl="1"/>
            <a:endParaRPr lang="en-US" sz="2000" dirty="0"/>
          </a:p>
          <a:p>
            <a:r>
              <a:rPr lang="en-US" sz="2400" dirty="0"/>
              <a:t>A </a:t>
            </a:r>
            <a:r>
              <a:rPr lang="en-US" sz="2400" b="1" dirty="0">
                <a:solidFill>
                  <a:schemeClr val="accent5"/>
                </a:solidFill>
              </a:rPr>
              <a:t>managed service </a:t>
            </a:r>
            <a:r>
              <a:rPr lang="en-US" sz="2400" dirty="0"/>
              <a:t>that automatically handles – </a:t>
            </a:r>
            <a:endParaRPr lang="en-US" dirty="0"/>
          </a:p>
          <a:p>
            <a:pPr lvl="1"/>
            <a:r>
              <a:rPr lang="en-US" sz="2000" dirty="0"/>
              <a:t>Infrastructure provisioning and configuration</a:t>
            </a:r>
          </a:p>
          <a:p>
            <a:pPr lvl="1"/>
            <a:r>
              <a:rPr lang="en-US" sz="2000" dirty="0"/>
              <a:t>Deployment</a:t>
            </a:r>
          </a:p>
          <a:p>
            <a:pPr lvl="1"/>
            <a:r>
              <a:rPr lang="en-US" sz="2000" dirty="0"/>
              <a:t>Load balancing</a:t>
            </a:r>
          </a:p>
          <a:p>
            <a:pPr lvl="1"/>
            <a:r>
              <a:rPr lang="en-US" sz="2000" dirty="0"/>
              <a:t>Automatic scaling</a:t>
            </a:r>
          </a:p>
          <a:p>
            <a:pPr lvl="1"/>
            <a:r>
              <a:rPr lang="en-US" sz="2000" dirty="0"/>
              <a:t>Health monitoring</a:t>
            </a:r>
          </a:p>
          <a:p>
            <a:pPr lvl="1"/>
            <a:r>
              <a:rPr lang="en-US" sz="2000" dirty="0"/>
              <a:t>Analysis and debugging</a:t>
            </a:r>
          </a:p>
          <a:p>
            <a:pPr lvl="1"/>
            <a:r>
              <a:rPr lang="en-US" sz="2000" dirty="0"/>
              <a:t>Logging</a:t>
            </a:r>
          </a:p>
          <a:p>
            <a:pPr lvl="1"/>
            <a:endParaRPr lang="en-US" sz="2000" dirty="0"/>
          </a:p>
          <a:p>
            <a:r>
              <a:rPr lang="en-US" sz="2400" dirty="0"/>
              <a:t>No additional charge for Elastic Beanstalk</a:t>
            </a:r>
          </a:p>
          <a:p>
            <a:pPr lvl="1"/>
            <a:r>
              <a:rPr lang="en-US" sz="2000" dirty="0"/>
              <a:t>Pay only for the underlying resources that are used</a:t>
            </a:r>
          </a:p>
        </p:txBody>
      </p:sp>
      <p:sp>
        <p:nvSpPr>
          <p:cNvPr id="5" name="Slide Number Placeholder 4">
            <a:extLst>
              <a:ext uri="{FF2B5EF4-FFF2-40B4-BE49-F238E27FC236}">
                <a16:creationId xmlns:a16="http://schemas.microsoft.com/office/drawing/2014/main" id="{32889506-A42F-3C4F-B456-06704922FBD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56</a:t>
            </a:fld>
            <a:endParaRPr lang="en-US" dirty="0"/>
          </a:p>
        </p:txBody>
      </p:sp>
      <p:sp>
        <p:nvSpPr>
          <p:cNvPr id="4" name="Footer Placeholder 3">
            <a:extLst>
              <a:ext uri="{FF2B5EF4-FFF2-40B4-BE49-F238E27FC236}">
                <a16:creationId xmlns:a16="http://schemas.microsoft.com/office/drawing/2014/main" id="{2E923FF5-CAEB-8D4D-8C33-1F7C9653809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2" name="TextBox 11">
            <a:extLst>
              <a:ext uri="{FF2B5EF4-FFF2-40B4-BE49-F238E27FC236}">
                <a16:creationId xmlns:a16="http://schemas.microsoft.com/office/drawing/2014/main" id="{2D4AA567-6A34-5949-AEC2-48B6BAE5F63F}"/>
              </a:ext>
              <a:ext uri="{C183D7F6-B498-43B3-948B-1728B52AA6E4}">
                <adec:decorative xmlns:adec="http://schemas.microsoft.com/office/drawing/2017/decorative" val="1"/>
              </a:ext>
            </a:extLst>
          </p:cNvPr>
          <p:cNvSpPr txBox="1"/>
          <p:nvPr/>
        </p:nvSpPr>
        <p:spPr>
          <a:xfrm>
            <a:off x="847754" y="3952203"/>
            <a:ext cx="2215020" cy="338859"/>
          </a:xfrm>
          <a:prstGeom prst="rect">
            <a:avLst/>
          </a:prstGeom>
          <a:noFill/>
        </p:spPr>
        <p:txBody>
          <a:bodyPr wrap="square" lIns="0" tIns="0" rIns="0" bIns="0" rtlCol="0" anchor="t">
            <a:noAutofit/>
          </a:bodyPr>
          <a:lstStyle/>
          <a:p>
            <a:pPr algn="ctr"/>
            <a:r>
              <a:rPr lang="en-US" sz="2400" b="1" dirty="0"/>
              <a:t>AWS Elastic </a:t>
            </a:r>
          </a:p>
          <a:p>
            <a:pPr algn="ctr"/>
            <a:r>
              <a:rPr lang="en-US" sz="2400" b="1" dirty="0"/>
              <a:t>Beanstalk</a:t>
            </a:r>
          </a:p>
        </p:txBody>
      </p:sp>
      <p:pic>
        <p:nvPicPr>
          <p:cNvPr id="13" name="Graphic 12">
            <a:extLst>
              <a:ext uri="{FF2B5EF4-FFF2-40B4-BE49-F238E27FC236}">
                <a16:creationId xmlns:a16="http://schemas.microsoft.com/office/drawing/2014/main" id="{74324EB1-D323-034D-AA5C-A6CE4AF46C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2158" y="2467257"/>
            <a:ext cx="1298034" cy="1298034"/>
          </a:xfrm>
          <a:prstGeom prst="rect">
            <a:avLst/>
          </a:prstGeom>
        </p:spPr>
      </p:pic>
    </p:spTree>
    <p:custDataLst>
      <p:tags r:id="rId1"/>
    </p:custDataLst>
    <p:extLst>
      <p:ext uri="{BB962C8B-B14F-4D97-AF65-F5344CB8AC3E}">
        <p14:creationId xmlns:p14="http://schemas.microsoft.com/office/powerpoint/2010/main" val="2066796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 deployments</a:t>
            </a:r>
          </a:p>
        </p:txBody>
      </p:sp>
      <p:sp>
        <p:nvSpPr>
          <p:cNvPr id="3" name="Content Placeholder 2"/>
          <p:cNvSpPr>
            <a:spLocks noGrp="1"/>
          </p:cNvSpPr>
          <p:nvPr>
            <p:ph idx="1"/>
          </p:nvPr>
        </p:nvSpPr>
        <p:spPr>
          <a:xfrm>
            <a:off x="419100" y="1469164"/>
            <a:ext cx="5411857" cy="4648788"/>
          </a:xfrm>
        </p:spPr>
        <p:txBody>
          <a:bodyPr/>
          <a:lstStyle/>
          <a:p>
            <a:r>
              <a:rPr lang="en-US" dirty="0"/>
              <a:t>It supports web applications written for common platforms </a:t>
            </a:r>
          </a:p>
          <a:p>
            <a:pPr lvl="1"/>
            <a:r>
              <a:rPr lang="en-US" b="1" dirty="0">
                <a:solidFill>
                  <a:schemeClr val="accent5"/>
                </a:solidFill>
              </a:rPr>
              <a:t>Java</a:t>
            </a:r>
            <a:r>
              <a:rPr lang="en-US" dirty="0"/>
              <a:t>, </a:t>
            </a:r>
            <a:r>
              <a:rPr lang="en-US" b="1" dirty="0">
                <a:solidFill>
                  <a:schemeClr val="accent5"/>
                </a:solidFill>
              </a:rPr>
              <a:t>.NET</a:t>
            </a:r>
            <a:r>
              <a:rPr lang="en-US" dirty="0"/>
              <a:t>, </a:t>
            </a:r>
            <a:r>
              <a:rPr lang="en-US" b="1" dirty="0">
                <a:solidFill>
                  <a:schemeClr val="accent5"/>
                </a:solidFill>
              </a:rPr>
              <a:t>PHP</a:t>
            </a:r>
            <a:r>
              <a:rPr lang="en-US" dirty="0"/>
              <a:t>, </a:t>
            </a:r>
            <a:r>
              <a:rPr lang="en-US" b="1" dirty="0">
                <a:solidFill>
                  <a:schemeClr val="accent5"/>
                </a:solidFill>
              </a:rPr>
              <a:t>Node.js</a:t>
            </a:r>
            <a:r>
              <a:rPr lang="en-US" dirty="0"/>
              <a:t>, </a:t>
            </a:r>
            <a:r>
              <a:rPr lang="en-US" b="1" dirty="0">
                <a:solidFill>
                  <a:schemeClr val="accent5"/>
                </a:solidFill>
              </a:rPr>
              <a:t>Python</a:t>
            </a:r>
            <a:r>
              <a:rPr lang="en-US" dirty="0"/>
              <a:t>, </a:t>
            </a:r>
            <a:r>
              <a:rPr lang="en-US" b="1" dirty="0">
                <a:solidFill>
                  <a:schemeClr val="accent5"/>
                </a:solidFill>
              </a:rPr>
              <a:t>Ruby</a:t>
            </a:r>
            <a:r>
              <a:rPr lang="en-US" dirty="0"/>
              <a:t>, </a:t>
            </a:r>
            <a:r>
              <a:rPr lang="en-US" b="1" dirty="0">
                <a:solidFill>
                  <a:schemeClr val="accent5"/>
                </a:solidFill>
              </a:rPr>
              <a:t>Go</a:t>
            </a:r>
            <a:r>
              <a:rPr lang="en-US" dirty="0"/>
              <a:t>, and </a:t>
            </a:r>
            <a:r>
              <a:rPr lang="en-US" b="1" dirty="0">
                <a:solidFill>
                  <a:schemeClr val="accent5"/>
                </a:solidFill>
              </a:rPr>
              <a:t>Docker</a:t>
            </a:r>
          </a:p>
          <a:p>
            <a:pPr lvl="1"/>
            <a:endParaRPr lang="en-US" dirty="0"/>
          </a:p>
          <a:p>
            <a:r>
              <a:rPr lang="en-US" dirty="0"/>
              <a:t>You upload your code</a:t>
            </a:r>
          </a:p>
          <a:p>
            <a:pPr lvl="1"/>
            <a:r>
              <a:rPr lang="en-US" dirty="0"/>
              <a:t>Elastic Beanstalk automatically handles the deployment</a:t>
            </a:r>
          </a:p>
          <a:p>
            <a:pPr lvl="1"/>
            <a:r>
              <a:rPr lang="en-US" dirty="0"/>
              <a:t>Deploys on servers such as Apache, NGINX, Passenger, Puma, and Microsoft Internet Information Services (IIS)</a:t>
            </a:r>
          </a:p>
        </p:txBody>
      </p:sp>
      <p:sp>
        <p:nvSpPr>
          <p:cNvPr id="5" name="Slide Number Placeholder 4">
            <a:extLst>
              <a:ext uri="{FF2B5EF4-FFF2-40B4-BE49-F238E27FC236}">
                <a16:creationId xmlns:a16="http://schemas.microsoft.com/office/drawing/2014/main" id="{E407E6B3-057C-7E42-A1BF-27142BDF3D2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57</a:t>
            </a:fld>
            <a:endParaRPr lang="en-US" dirty="0"/>
          </a:p>
        </p:txBody>
      </p:sp>
      <p:sp>
        <p:nvSpPr>
          <p:cNvPr id="4" name="Footer Placeholder 3">
            <a:extLst>
              <a:ext uri="{FF2B5EF4-FFF2-40B4-BE49-F238E27FC236}">
                <a16:creationId xmlns:a16="http://schemas.microsoft.com/office/drawing/2014/main" id="{CD3FE2E2-3CE7-FB4F-8520-5433D76140C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12" name="Group 11" descr="diagram shows that aws manages the host, OS, language interpreter, app server, and http server. At the top the diagram shows that &quot;your code&quot; is managed by you.">
            <a:extLst>
              <a:ext uri="{FF2B5EF4-FFF2-40B4-BE49-F238E27FC236}">
                <a16:creationId xmlns:a16="http://schemas.microsoft.com/office/drawing/2014/main" id="{D64FFDF3-1E99-CC43-8D9F-BDB62383A2FC}"/>
              </a:ext>
            </a:extLst>
          </p:cNvPr>
          <p:cNvGrpSpPr/>
          <p:nvPr/>
        </p:nvGrpSpPr>
        <p:grpSpPr>
          <a:xfrm>
            <a:off x="5771199" y="2471552"/>
            <a:ext cx="5791323" cy="2644013"/>
            <a:chOff x="3133469" y="3048623"/>
            <a:chExt cx="5791323" cy="2644013"/>
          </a:xfrm>
        </p:grpSpPr>
        <p:pic>
          <p:nvPicPr>
            <p:cNvPr id="13" name="Picture 12">
              <a:extLst>
                <a:ext uri="{FF2B5EF4-FFF2-40B4-BE49-F238E27FC236}">
                  <a16:creationId xmlns:a16="http://schemas.microsoft.com/office/drawing/2014/main" id="{EB32E947-36D1-354B-ABE8-AF3D948F5571}"/>
                </a:ext>
              </a:extLst>
            </p:cNvPr>
            <p:cNvPicPr>
              <a:picLocks noChangeAspect="1"/>
            </p:cNvPicPr>
            <p:nvPr/>
          </p:nvPicPr>
          <p:blipFill>
            <a:blip r:embed="rId4"/>
            <a:stretch>
              <a:fillRect/>
            </a:stretch>
          </p:blipFill>
          <p:spPr>
            <a:xfrm>
              <a:off x="6462643" y="3048623"/>
              <a:ext cx="2462149" cy="2644013"/>
            </a:xfrm>
            <a:prstGeom prst="rect">
              <a:avLst/>
            </a:prstGeom>
          </p:spPr>
        </p:pic>
        <p:sp>
          <p:nvSpPr>
            <p:cNvPr id="14" name="TextBox 13">
              <a:extLst>
                <a:ext uri="{FF2B5EF4-FFF2-40B4-BE49-F238E27FC236}">
                  <a16:creationId xmlns:a16="http://schemas.microsoft.com/office/drawing/2014/main" id="{CDC14727-6DE1-EC43-94D1-8D614ED2B377}"/>
                </a:ext>
              </a:extLst>
            </p:cNvPr>
            <p:cNvSpPr txBox="1"/>
            <p:nvPr/>
          </p:nvSpPr>
          <p:spPr>
            <a:xfrm>
              <a:off x="5331735" y="3146519"/>
              <a:ext cx="1091966" cy="338554"/>
            </a:xfrm>
            <a:prstGeom prst="rect">
              <a:avLst/>
            </a:prstGeom>
            <a:noFill/>
          </p:spPr>
          <p:txBody>
            <a:bodyPr wrap="none" rtlCol="0">
              <a:spAutoFit/>
            </a:bodyPr>
            <a:lstStyle/>
            <a:p>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Your code</a:t>
              </a:r>
            </a:p>
          </p:txBody>
        </p:sp>
        <p:sp>
          <p:nvSpPr>
            <p:cNvPr id="15" name="TextBox 14">
              <a:extLst>
                <a:ext uri="{FF2B5EF4-FFF2-40B4-BE49-F238E27FC236}">
                  <a16:creationId xmlns:a16="http://schemas.microsoft.com/office/drawing/2014/main" id="{F9440FD3-4E5B-C84B-9F04-1941415FAC3D}"/>
                </a:ext>
              </a:extLst>
            </p:cNvPr>
            <p:cNvSpPr txBox="1"/>
            <p:nvPr/>
          </p:nvSpPr>
          <p:spPr>
            <a:xfrm>
              <a:off x="5192744" y="3637660"/>
              <a:ext cx="1269899"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HTTP server</a:t>
              </a:r>
            </a:p>
          </p:txBody>
        </p:sp>
        <p:sp>
          <p:nvSpPr>
            <p:cNvPr id="16" name="TextBox 15">
              <a:extLst>
                <a:ext uri="{FF2B5EF4-FFF2-40B4-BE49-F238E27FC236}">
                  <a16:creationId xmlns:a16="http://schemas.microsoft.com/office/drawing/2014/main" id="{46D939B1-5DAA-9D44-9141-6AF5BBD9D0F3}"/>
                </a:ext>
              </a:extLst>
            </p:cNvPr>
            <p:cNvSpPr txBox="1"/>
            <p:nvPr/>
          </p:nvSpPr>
          <p:spPr>
            <a:xfrm>
              <a:off x="4679783" y="4035099"/>
              <a:ext cx="178606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p:txBody>
        </p:sp>
        <p:sp>
          <p:nvSpPr>
            <p:cNvPr id="17" name="TextBox 16">
              <a:extLst>
                <a:ext uri="{FF2B5EF4-FFF2-40B4-BE49-F238E27FC236}">
                  <a16:creationId xmlns:a16="http://schemas.microsoft.com/office/drawing/2014/main" id="{D29FA687-BEA5-924F-8B96-3CE2D6BFE43B}"/>
                </a:ext>
              </a:extLst>
            </p:cNvPr>
            <p:cNvSpPr txBox="1"/>
            <p:nvPr/>
          </p:nvSpPr>
          <p:spPr>
            <a:xfrm>
              <a:off x="4404985" y="4437071"/>
              <a:ext cx="2077813"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Language interpreter</a:t>
              </a:r>
            </a:p>
          </p:txBody>
        </p:sp>
        <p:sp>
          <p:nvSpPr>
            <p:cNvPr id="18" name="TextBox 17">
              <a:extLst>
                <a:ext uri="{FF2B5EF4-FFF2-40B4-BE49-F238E27FC236}">
                  <a16:creationId xmlns:a16="http://schemas.microsoft.com/office/drawing/2014/main" id="{A228CC6B-485F-4B46-B47C-BE7D399B8AF3}"/>
                </a:ext>
              </a:extLst>
            </p:cNvPr>
            <p:cNvSpPr txBox="1"/>
            <p:nvPr/>
          </p:nvSpPr>
          <p:spPr>
            <a:xfrm>
              <a:off x="4682989" y="4877103"/>
              <a:ext cx="1779654"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Operating system</a:t>
              </a:r>
            </a:p>
          </p:txBody>
        </p:sp>
        <p:sp>
          <p:nvSpPr>
            <p:cNvPr id="19" name="TextBox 18">
              <a:extLst>
                <a:ext uri="{FF2B5EF4-FFF2-40B4-BE49-F238E27FC236}">
                  <a16:creationId xmlns:a16="http://schemas.microsoft.com/office/drawing/2014/main" id="{2B35C335-F720-594D-BAC2-5ED60A03C24D}"/>
                </a:ext>
              </a:extLst>
            </p:cNvPr>
            <p:cNvSpPr txBox="1"/>
            <p:nvPr/>
          </p:nvSpPr>
          <p:spPr>
            <a:xfrm>
              <a:off x="5817445" y="5219219"/>
              <a:ext cx="60625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Host</a:t>
              </a:r>
            </a:p>
          </p:txBody>
        </p:sp>
        <p:sp>
          <p:nvSpPr>
            <p:cNvPr id="20" name="Left Brace 19">
              <a:extLst>
                <a:ext uri="{FF2B5EF4-FFF2-40B4-BE49-F238E27FC236}">
                  <a16:creationId xmlns:a16="http://schemas.microsoft.com/office/drawing/2014/main" id="{E6F3F55A-FF34-7D45-9408-2681F3BE21BD}"/>
                </a:ext>
              </a:extLst>
            </p:cNvPr>
            <p:cNvSpPr/>
            <p:nvPr/>
          </p:nvSpPr>
          <p:spPr>
            <a:xfrm>
              <a:off x="4023800" y="3726293"/>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Left Brace 20">
              <a:extLst>
                <a:ext uri="{FF2B5EF4-FFF2-40B4-BE49-F238E27FC236}">
                  <a16:creationId xmlns:a16="http://schemas.microsoft.com/office/drawing/2014/main" id="{FE7FBA11-EDA7-8D4E-AB15-5A6DE00A290C}"/>
                </a:ext>
              </a:extLst>
            </p:cNvPr>
            <p:cNvSpPr/>
            <p:nvPr/>
          </p:nvSpPr>
          <p:spPr>
            <a:xfrm>
              <a:off x="4028542" y="3136813"/>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5"/>
                </a:solidFill>
              </a:endParaRPr>
            </a:p>
          </p:txBody>
        </p:sp>
        <p:sp>
          <p:nvSpPr>
            <p:cNvPr id="22" name="TextBox 21">
              <a:extLst>
                <a:ext uri="{FF2B5EF4-FFF2-40B4-BE49-F238E27FC236}">
                  <a16:creationId xmlns:a16="http://schemas.microsoft.com/office/drawing/2014/main" id="{14F43788-1344-134A-93AF-268D78DCD87F}"/>
                </a:ext>
              </a:extLst>
            </p:cNvPr>
            <p:cNvSpPr txBox="1"/>
            <p:nvPr/>
          </p:nvSpPr>
          <p:spPr>
            <a:xfrm>
              <a:off x="3133469" y="4388897"/>
              <a:ext cx="998991" cy="584775"/>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manages</a:t>
              </a:r>
            </a:p>
          </p:txBody>
        </p:sp>
        <p:sp>
          <p:nvSpPr>
            <p:cNvPr id="23" name="TextBox 22">
              <a:extLst>
                <a:ext uri="{FF2B5EF4-FFF2-40B4-BE49-F238E27FC236}">
                  <a16:creationId xmlns:a16="http://schemas.microsoft.com/office/drawing/2014/main" id="{ED80AAD5-01CE-7C44-B900-ECB186740C87}"/>
                </a:ext>
              </a:extLst>
            </p:cNvPr>
            <p:cNvSpPr txBox="1"/>
            <p:nvPr/>
          </p:nvSpPr>
          <p:spPr>
            <a:xfrm>
              <a:off x="3242128" y="3149979"/>
              <a:ext cx="912429" cy="584775"/>
            </a:xfrm>
            <a:prstGeom prst="rect">
              <a:avLst/>
            </a:prstGeom>
            <a:noFill/>
          </p:spPr>
          <p:txBody>
            <a:bodyPr wrap="none" rtlCol="0">
              <a:spAutoFit/>
            </a:bodyPr>
            <a:lstStyle/>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You </a:t>
              </a:r>
            </a:p>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manage</a:t>
              </a:r>
            </a:p>
          </p:txBody>
        </p:sp>
      </p:grpSp>
    </p:spTree>
    <p:custDataLst>
      <p:tags r:id="rId1"/>
    </p:custDataLst>
    <p:extLst>
      <p:ext uri="{BB962C8B-B14F-4D97-AF65-F5344CB8AC3E}">
        <p14:creationId xmlns:p14="http://schemas.microsoft.com/office/powerpoint/2010/main" val="2608221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Elastic Beanstalk</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95423" y="4083906"/>
            <a:ext cx="269033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Fast and simple to start using</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494098"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Developer productivity</a:t>
            </a:r>
          </a:p>
        </p:txBody>
      </p:sp>
      <p:sp>
        <p:nvSpPr>
          <p:cNvPr id="14" name="TextBox 13">
            <a:extLst>
              <a:ext uri="{FF2B5EF4-FFF2-40B4-BE49-F238E27FC236}">
                <a16:creationId xmlns:a16="http://schemas.microsoft.com/office/drawing/2014/main" id="{72BDFD8B-FFEE-0341-B5C2-A43D95F3BC1C}"/>
              </a:ext>
            </a:extLst>
          </p:cNvPr>
          <p:cNvSpPr txBox="1"/>
          <p:nvPr/>
        </p:nvSpPr>
        <p:spPr>
          <a:xfrm>
            <a:off x="6014172"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Difficult to outgrow</a:t>
            </a:r>
          </a:p>
        </p:txBody>
      </p:sp>
      <p:sp>
        <p:nvSpPr>
          <p:cNvPr id="8" name="TextBox 7">
            <a:extLst>
              <a:ext uri="{FF2B5EF4-FFF2-40B4-BE49-F238E27FC236}">
                <a16:creationId xmlns:a16="http://schemas.microsoft.com/office/drawing/2014/main" id="{A3F0F3E0-A9D3-664A-901B-C20AF5D2A111}"/>
              </a:ext>
            </a:extLst>
          </p:cNvPr>
          <p:cNvSpPr txBox="1"/>
          <p:nvPr/>
        </p:nvSpPr>
        <p:spPr>
          <a:xfrm>
            <a:off x="8651693" y="4083905"/>
            <a:ext cx="2834627"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Complete resource control</a:t>
            </a:r>
          </a:p>
        </p:txBody>
      </p:sp>
      <p:pic>
        <p:nvPicPr>
          <p:cNvPr id="4" name="Picture 3">
            <a:extLst>
              <a:ext uri="{FF2B5EF4-FFF2-40B4-BE49-F238E27FC236}">
                <a16:creationId xmlns:a16="http://schemas.microsoft.com/office/drawing/2014/main" id="{6556C07D-6B87-474E-A3C2-62AA528DCFD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052858" y="2370620"/>
            <a:ext cx="1767254" cy="1371600"/>
          </a:xfrm>
          <a:prstGeom prst="rect">
            <a:avLst/>
          </a:prstGeom>
        </p:spPr>
      </p:pic>
      <p:pic>
        <p:nvPicPr>
          <p:cNvPr id="7" name="Picture 6">
            <a:extLst>
              <a:ext uri="{FF2B5EF4-FFF2-40B4-BE49-F238E27FC236}">
                <a16:creationId xmlns:a16="http://schemas.microsoft.com/office/drawing/2014/main" id="{820B6646-6A9B-4448-B82E-34E4DC9DC1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347733" y="2370620"/>
            <a:ext cx="1637071" cy="1371600"/>
          </a:xfrm>
          <a:prstGeom prst="rect">
            <a:avLst/>
          </a:prstGeom>
        </p:spPr>
      </p:pic>
      <p:pic>
        <p:nvPicPr>
          <p:cNvPr id="10" name="Picture 9">
            <a:extLst>
              <a:ext uri="{FF2B5EF4-FFF2-40B4-BE49-F238E27FC236}">
                <a16:creationId xmlns:a16="http://schemas.microsoft.com/office/drawing/2014/main" id="{AEDF1DD9-54CE-5543-80E9-8CC03736772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668870" y="2370620"/>
            <a:ext cx="1726322" cy="1371600"/>
          </a:xfrm>
          <a:prstGeom prst="rect">
            <a:avLst/>
          </a:prstGeom>
        </p:spPr>
      </p:pic>
      <p:pic>
        <p:nvPicPr>
          <p:cNvPr id="16" name="Picture 15">
            <a:extLst>
              <a:ext uri="{FF2B5EF4-FFF2-40B4-BE49-F238E27FC236}">
                <a16:creationId xmlns:a16="http://schemas.microsoft.com/office/drawing/2014/main" id="{5CF65933-CB29-4144-9C0D-88A7B48B529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164848" y="2370620"/>
            <a:ext cx="1551481" cy="1371600"/>
          </a:xfrm>
          <a:prstGeom prst="rect">
            <a:avLst/>
          </a:prstGeom>
        </p:spPr>
      </p:pic>
      <p:sp>
        <p:nvSpPr>
          <p:cNvPr id="3" name="Footer Placeholder 2">
            <a:extLst>
              <a:ext uri="{FF2B5EF4-FFF2-40B4-BE49-F238E27FC236}">
                <a16:creationId xmlns:a16="http://schemas.microsoft.com/office/drawing/2014/main" id="{A07BB7A5-2F63-0A47-972E-F1293D0E269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E0E739DD-12DF-DC49-AA9B-FDED0570C7B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58</a:t>
            </a:fld>
            <a:endParaRPr lang="en-US" dirty="0"/>
          </a:p>
        </p:txBody>
      </p:sp>
    </p:spTree>
    <p:custDataLst>
      <p:tags r:id="rId1"/>
    </p:custDataLst>
    <p:extLst>
      <p:ext uri="{BB962C8B-B14F-4D97-AF65-F5344CB8AC3E}">
        <p14:creationId xmlns:p14="http://schemas.microsoft.com/office/powerpoint/2010/main" val="927884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a16="http://schemas.microsoft.com/office/drawing/2014/main" id="{9705F87E-6E2F-D249-BE4B-4F176A6B5D76}"/>
              </a:ext>
            </a:extLst>
          </p:cNvPr>
          <p:cNvSpPr>
            <a:spLocks noGrp="1"/>
          </p:cNvSpPr>
          <p:nvPr>
            <p:ph type="body" sz="quarter" idx="10"/>
          </p:nvPr>
        </p:nvSpPr>
        <p:spPr/>
        <p:txBody>
          <a:bodyPr/>
          <a:lstStyle/>
          <a:p>
            <a:r>
              <a:rPr lang="en-US" dirty="0"/>
              <a:t>Module 6: Compute</a:t>
            </a:r>
          </a:p>
          <a:p>
            <a:endParaRPr lang="en-US" dirty="0"/>
          </a:p>
        </p:txBody>
      </p:sp>
      <p:sp>
        <p:nvSpPr>
          <p:cNvPr id="4" name="Footer Placeholder 3">
            <a:extLst>
              <a:ext uri="{FF2B5EF4-FFF2-40B4-BE49-F238E27FC236}">
                <a16:creationId xmlns:a16="http://schemas.microsoft.com/office/drawing/2014/main" id="{1A2456B8-8531-F443-AB1E-DDB065BAACC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924528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compute services</a:t>
            </a:r>
          </a:p>
        </p:txBody>
      </p:sp>
      <p:sp>
        <p:nvSpPr>
          <p:cNvPr id="5" name="Slide Number Placeholder 4">
            <a:extLst>
              <a:ext uri="{FF2B5EF4-FFF2-40B4-BE49-F238E27FC236}">
                <a16:creationId xmlns:a16="http://schemas.microsoft.com/office/drawing/2014/main" id="{6FAD5EB2-514B-8B49-8EE0-A81BB790333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a:t>
            </a:fld>
            <a:endParaRPr lang="en-US" dirty="0"/>
          </a:p>
        </p:txBody>
      </p:sp>
      <p:sp>
        <p:nvSpPr>
          <p:cNvPr id="4" name="Footer Placeholder 3">
            <a:extLst>
              <a:ext uri="{FF2B5EF4-FFF2-40B4-BE49-F238E27FC236}">
                <a16:creationId xmlns:a16="http://schemas.microsoft.com/office/drawing/2014/main" id="{AD03237C-8676-6D48-B808-E54275A4C3D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aphicFrame>
        <p:nvGraphicFramePr>
          <p:cNvPr id="8" name="Table 7" descr="Table with 4 rows. First row is EC2, second is Lambda, third shows ECS, EKS, Fargate, and ECR, and the fouth row shows Elastic Beanstalk. For each row, key concepts, characteristics, and ease of use details are called out.">
            <a:extLst>
              <a:ext uri="{FF2B5EF4-FFF2-40B4-BE49-F238E27FC236}">
                <a16:creationId xmlns:a16="http://schemas.microsoft.com/office/drawing/2014/main" id="{C039DAED-5315-454A-A929-71D606E9F87A}"/>
              </a:ext>
            </a:extLst>
          </p:cNvPr>
          <p:cNvGraphicFramePr>
            <a:graphicFrameLocks noGrp="1"/>
          </p:cNvGraphicFramePr>
          <p:nvPr>
            <p:extLst>
              <p:ext uri="{D42A27DB-BD31-4B8C-83A1-F6EECF244321}">
                <p14:modId xmlns:p14="http://schemas.microsoft.com/office/powerpoint/2010/main" val="3480414207"/>
              </p:ext>
            </p:extLst>
          </p:nvPr>
        </p:nvGraphicFramePr>
        <p:xfrm>
          <a:off x="342900" y="1435100"/>
          <a:ext cx="11531599" cy="5185480"/>
        </p:xfrm>
        <a:graphic>
          <a:graphicData uri="http://schemas.openxmlformats.org/drawingml/2006/table">
            <a:tbl>
              <a:tblPr firstRow="1" bandRow="1">
                <a:tableStyleId>{5C22544A-7EE6-4342-B048-85BDC9FD1C3A}</a:tableStyleId>
              </a:tblPr>
              <a:tblGrid>
                <a:gridCol w="1765299">
                  <a:extLst>
                    <a:ext uri="{9D8B030D-6E8A-4147-A177-3AD203B41FA5}">
                      <a16:colId xmlns:a16="http://schemas.microsoft.com/office/drawing/2014/main" val="169570415"/>
                    </a:ext>
                  </a:extLst>
                </a:gridCol>
                <a:gridCol w="3378200">
                  <a:extLst>
                    <a:ext uri="{9D8B030D-6E8A-4147-A177-3AD203B41FA5}">
                      <a16:colId xmlns:a16="http://schemas.microsoft.com/office/drawing/2014/main" val="3813353449"/>
                    </a:ext>
                  </a:extLst>
                </a:gridCol>
                <a:gridCol w="3505200">
                  <a:extLst>
                    <a:ext uri="{9D8B030D-6E8A-4147-A177-3AD203B41FA5}">
                      <a16:colId xmlns:a16="http://schemas.microsoft.com/office/drawing/2014/main" val="2241957363"/>
                    </a:ext>
                  </a:extLst>
                </a:gridCol>
                <a:gridCol w="2882900">
                  <a:extLst>
                    <a:ext uri="{9D8B030D-6E8A-4147-A177-3AD203B41FA5}">
                      <a16:colId xmlns:a16="http://schemas.microsoft.com/office/drawing/2014/main" val="1135737289"/>
                    </a:ext>
                  </a:extLst>
                </a:gridCol>
              </a:tblGrid>
              <a:tr h="403320">
                <a:tc>
                  <a:txBody>
                    <a:bodyPr/>
                    <a:lstStyle/>
                    <a:p>
                      <a:r>
                        <a:rPr lang="en-US" sz="1600" dirty="0">
                          <a:solidFill>
                            <a:sysClr val="windowText" lastClr="000000"/>
                          </a:solidFill>
                        </a:rPr>
                        <a:t>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Key Concepts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Ease of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845005391"/>
                  </a:ext>
                </a:extLst>
              </a:tr>
              <a:tr h="770668">
                <a:tc>
                  <a:txBody>
                    <a:bodyPr/>
                    <a:lstStyle/>
                    <a:p>
                      <a:pPr marL="285750" indent="-285750">
                        <a:buFont typeface="Arial" panose="020B0604020202020204" pitchFamily="34" charset="0"/>
                        <a:buChar char="•"/>
                      </a:pPr>
                      <a:r>
                        <a:rPr lang="en-US" sz="1600" dirty="0"/>
                        <a:t>Amazon EC2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Infrastructure as a service (IaaS)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Instance-based</a:t>
                      </a:r>
                    </a:p>
                    <a:p>
                      <a:pPr marL="285750" indent="-285750">
                        <a:buFont typeface="Arial" panose="020B0604020202020204" pitchFamily="34" charset="0"/>
                        <a:buChar char="•"/>
                      </a:pPr>
                      <a:r>
                        <a:rPr lang="en-US" sz="1600" b="1" dirty="0">
                          <a:solidFill>
                            <a:schemeClr val="accent5"/>
                          </a:solidFill>
                        </a:rPr>
                        <a:t>Virtual machines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Provision virtual machines that you can manage as you choose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 familiar concept to many IT professionals.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3425180"/>
                  </a:ext>
                </a:extLst>
              </a:tr>
              <a:tr h="1011936">
                <a:tc>
                  <a:txBody>
                    <a:bodyPr/>
                    <a:lstStyle/>
                    <a:p>
                      <a:pPr marL="285750" indent="-285750">
                        <a:buFont typeface="Arial" panose="020B0604020202020204" pitchFamily="34" charset="0"/>
                        <a:buChar char="•"/>
                      </a:pPr>
                      <a:r>
                        <a:rPr lang="en-US" sz="1600" dirty="0"/>
                        <a:t>AWS Lambda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chemeClr val="accent5"/>
                          </a:solidFill>
                        </a:rPr>
                        <a:t>Serverless</a:t>
                      </a:r>
                      <a:r>
                        <a:rPr lang="en-US" sz="1600" dirty="0"/>
                        <a:t>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Function-based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Low-cost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Write and deploy code that runs on a schedule or that can be triggered by events</a:t>
                      </a:r>
                    </a:p>
                    <a:p>
                      <a:pPr marL="285750" indent="-285750">
                        <a:buFont typeface="Arial" panose="020B0604020202020204" pitchFamily="34" charset="0"/>
                        <a:buChar char="•"/>
                      </a:pPr>
                      <a:r>
                        <a:rPr lang="en-US" sz="1600" dirty="0"/>
                        <a:t>Use when possible (architect for the cloud)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r>
                        <a:rPr lang="en-US" sz="1600" dirty="0"/>
                        <a:t>A relatively new concept for many IT staff members, but easy to use after you learn how.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70044952"/>
                  </a:ext>
                </a:extLst>
              </a:tr>
              <a:tr h="1094080">
                <a:tc>
                  <a:txBody>
                    <a:bodyPr/>
                    <a:lstStyle/>
                    <a:p>
                      <a:pPr marL="285750" indent="-285750">
                        <a:buFont typeface="Arial" panose="020B0604020202020204" pitchFamily="34" charset="0"/>
                        <a:buChar char="•"/>
                      </a:pPr>
                      <a:r>
                        <a:rPr lang="en-US" sz="1600" dirty="0"/>
                        <a:t>Amazon ECS </a:t>
                      </a:r>
                    </a:p>
                    <a:p>
                      <a:pPr marL="285750" indent="-285750">
                        <a:buFont typeface="Arial" panose="020B0604020202020204" pitchFamily="34" charset="0"/>
                        <a:buChar char="•"/>
                      </a:pPr>
                      <a:r>
                        <a:rPr lang="en-US" sz="1600" dirty="0"/>
                        <a:t>Amazon EKS </a:t>
                      </a:r>
                    </a:p>
                    <a:p>
                      <a:pPr marL="285750" indent="-285750">
                        <a:buFont typeface="Arial" panose="020B0604020202020204" pitchFamily="34" charset="0"/>
                        <a:buChar char="•"/>
                      </a:pPr>
                      <a:r>
                        <a:rPr lang="en-US" sz="1600" dirty="0"/>
                        <a:t>AWS Fargate </a:t>
                      </a:r>
                    </a:p>
                    <a:p>
                      <a:pPr marL="285750" indent="-285750">
                        <a:buFont typeface="Arial" panose="020B0604020202020204" pitchFamily="34" charset="0"/>
                        <a:buChar char="•"/>
                      </a:pPr>
                      <a:r>
                        <a:rPr lang="en-US" sz="1600" dirty="0"/>
                        <a:t>Amazon ECR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b="1" dirty="0">
                          <a:solidFill>
                            <a:schemeClr val="accent5"/>
                          </a:solidFill>
                        </a:rPr>
                        <a:t>Container-based </a:t>
                      </a:r>
                      <a:r>
                        <a:rPr lang="en-US" sz="1600" dirty="0"/>
                        <a:t>computing</a:t>
                      </a:r>
                    </a:p>
                    <a:p>
                      <a:pPr marL="285750" indent="-285750">
                        <a:buFont typeface="Arial" panose="020B0604020202020204" pitchFamily="34" charset="0"/>
                        <a:buChar char="•"/>
                      </a:pPr>
                      <a:r>
                        <a:rPr lang="en-US" sz="1600" dirty="0"/>
                        <a:t>Instance-based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Spin up and run jobs more quickly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AWS Fargate reduces administrative overhead, but you can use options that give you more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9303955"/>
                  </a:ext>
                </a:extLst>
              </a:tr>
              <a:tr h="1094080">
                <a:tc>
                  <a:txBody>
                    <a:bodyPr/>
                    <a:lstStyle/>
                    <a:p>
                      <a:pPr marL="285750" indent="-285750">
                        <a:buFont typeface="Arial" panose="020B0604020202020204" pitchFamily="34" charset="0"/>
                        <a:buChar char="•"/>
                      </a:pPr>
                      <a:r>
                        <a:rPr lang="en-US" sz="1600" dirty="0"/>
                        <a:t>AWS Elastic Beanstalk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Platform as a service (PaaS)</a:t>
                      </a:r>
                    </a:p>
                    <a:p>
                      <a:pPr marL="285750" indent="-285750">
                        <a:buFont typeface="Arial" panose="020B0604020202020204" pitchFamily="34" charset="0"/>
                        <a:buChar char="•"/>
                      </a:pPr>
                      <a:r>
                        <a:rPr lang="en-US" sz="1600" dirty="0"/>
                        <a:t>For </a:t>
                      </a:r>
                      <a:r>
                        <a:rPr lang="en-US" sz="1600" b="1" dirty="0">
                          <a:solidFill>
                            <a:schemeClr val="accent5"/>
                          </a:solidFill>
                        </a:rPr>
                        <a:t>web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Focus on your code (building your application)</a:t>
                      </a:r>
                    </a:p>
                    <a:p>
                      <a:pPr marL="285750" indent="-285750">
                        <a:buFont typeface="Arial" panose="020B0604020202020204" pitchFamily="34" charset="0"/>
                        <a:buChar char="•"/>
                      </a:pPr>
                      <a:r>
                        <a:rPr lang="en-US" sz="1600" dirty="0"/>
                        <a:t>Can easily tie into other services—databases, Domain Name System (DNS),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Fast and easy to get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94044138"/>
                  </a:ext>
                </a:extLst>
              </a:tr>
            </a:tbl>
          </a:graphicData>
        </a:graphic>
      </p:graphicFrame>
    </p:spTree>
    <p:custDataLst>
      <p:tags r:id="rId1"/>
    </p:custDataLst>
    <p:extLst>
      <p:ext uri="{BB962C8B-B14F-4D97-AF65-F5344CB8AC3E}">
        <p14:creationId xmlns:p14="http://schemas.microsoft.com/office/powerpoint/2010/main" val="94864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sz="2400" dirty="0"/>
              <a:t>In summary, in this module, you learned how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Amazon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endParaRPr lang="en-US" sz="2400" dirty="0">
              <a:latin typeface="+mn-lt"/>
            </a:endParaRP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60</a:t>
            </a:fld>
            <a:endParaRPr lang="en-US" dirty="0"/>
          </a:p>
        </p:txBody>
      </p:sp>
      <p:sp>
        <p:nvSpPr>
          <p:cNvPr id="3" name="Footer Placeholder 2">
            <a:extLst>
              <a:ext uri="{FF2B5EF4-FFF2-40B4-BE49-F238E27FC236}">
                <a16:creationId xmlns:a16="http://schemas.microsoft.com/office/drawing/2014/main" id="{B3400E98-0E0E-E54A-BBC5-8E454C3F979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001661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61</a:t>
            </a:fld>
            <a:endParaRPr lang="en-US" dirty="0"/>
          </a:p>
        </p:txBody>
      </p:sp>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351521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526551" y="1533134"/>
            <a:ext cx="11138897" cy="4827709"/>
          </a:xfrm>
        </p:spPr>
        <p:txBody>
          <a:bodyPr/>
          <a:lstStyle/>
          <a:p>
            <a:pPr marL="0" lvl="0" indent="0">
              <a:buNone/>
            </a:pPr>
            <a:r>
              <a:rPr lang="en-US" dirty="0"/>
              <a:t>Which AWS service helps developers quickly deploy resources which can make use of different programming languages, such as .NET and Java?</a:t>
            </a:r>
          </a:p>
          <a:p>
            <a:pPr marL="0" lvl="0" indent="0">
              <a:buNone/>
            </a:pPr>
            <a:endParaRPr lang="en-US" dirty="0"/>
          </a:p>
          <a:p>
            <a:pPr marL="457200" lvl="0" indent="-457200">
              <a:lnSpc>
                <a:spcPct val="150000"/>
              </a:lnSpc>
              <a:buFont typeface="+mj-lt"/>
              <a:buAutoNum type="alphaUcPeriod"/>
            </a:pPr>
            <a:r>
              <a:rPr lang="en-US" sz="2400" dirty="0"/>
              <a:t>AWS CloudFormation</a:t>
            </a:r>
          </a:p>
          <a:p>
            <a:pPr marL="457200" lvl="0" indent="-457200">
              <a:lnSpc>
                <a:spcPct val="150000"/>
              </a:lnSpc>
              <a:buFont typeface="+mj-lt"/>
              <a:buAutoNum type="alphaUcPeriod"/>
            </a:pPr>
            <a:r>
              <a:rPr lang="en-US" sz="2400" dirty="0"/>
              <a:t>AWS SQS</a:t>
            </a:r>
          </a:p>
          <a:p>
            <a:pPr marL="457200" lvl="0" indent="-457200">
              <a:lnSpc>
                <a:spcPct val="150000"/>
              </a:lnSpc>
              <a:buFont typeface="+mj-lt"/>
              <a:buAutoNum type="alphaUcPeriod"/>
            </a:pPr>
            <a:r>
              <a:rPr lang="en-US" sz="2400" dirty="0"/>
              <a:t>AWS Elastic Beanstalk</a:t>
            </a:r>
          </a:p>
          <a:p>
            <a:pPr marL="457200" lvl="0" indent="-457200">
              <a:lnSpc>
                <a:spcPct val="150000"/>
              </a:lnSpc>
              <a:buFont typeface="+mj-lt"/>
              <a:buAutoNum type="alphaUcPeriod"/>
            </a:pPr>
            <a:r>
              <a:rPr lang="en-US" sz="2400" dirty="0"/>
              <a:t>Amazon Elastic Compute Cloud (Amazon EC2)</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62</a:t>
            </a:fld>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00603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63</a:t>
            </a:fld>
            <a:endParaRPr lang="en-US" dirty="0"/>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hlinkClick r:id="rId4"/>
              </a:rPr>
              <a:t>Amazon EC2 Documentation</a:t>
            </a:r>
            <a:endParaRPr lang="en-US" dirty="0"/>
          </a:p>
          <a:p>
            <a:r>
              <a:rPr lang="en-US" dirty="0">
                <a:hlinkClick r:id="rId5"/>
              </a:rPr>
              <a:t>Amazon EC2 Pricing </a:t>
            </a:r>
            <a:endParaRPr lang="en-US" dirty="0"/>
          </a:p>
          <a:p>
            <a:r>
              <a:rPr lang="en-US" dirty="0">
                <a:hlinkClick r:id="rId6"/>
              </a:rPr>
              <a:t>Amazon ECS Workshop</a:t>
            </a:r>
            <a:endParaRPr lang="en-US" dirty="0"/>
          </a:p>
          <a:p>
            <a:r>
              <a:rPr lang="en-US" dirty="0">
                <a:hlinkClick r:id="rId7"/>
              </a:rPr>
              <a:t>Running Containers on AWS</a:t>
            </a:r>
            <a:endParaRPr lang="en-US" dirty="0"/>
          </a:p>
          <a:p>
            <a:r>
              <a:rPr lang="en-US" dirty="0">
                <a:hlinkClick r:id="rId8"/>
              </a:rPr>
              <a:t>Amazon EKS Workshop</a:t>
            </a:r>
            <a:endParaRPr lang="en-US" dirty="0"/>
          </a:p>
          <a:p>
            <a:r>
              <a:rPr lang="en-US" dirty="0">
                <a:hlinkClick r:id="rId9"/>
              </a:rPr>
              <a:t>AWS Lambda Documentation</a:t>
            </a:r>
            <a:endParaRPr lang="en-US" dirty="0"/>
          </a:p>
          <a:p>
            <a:r>
              <a:rPr lang="en-US" dirty="0">
                <a:hlinkClick r:id="rId10"/>
              </a:rPr>
              <a:t>AWS Elastic Beanstalk Documentation</a:t>
            </a:r>
            <a:endParaRPr lang="en-US" dirty="0"/>
          </a:p>
          <a:p>
            <a:r>
              <a:rPr lang="en-US" u="sng" dirty="0">
                <a:hlinkClick r:id="rId11"/>
              </a:rPr>
              <a:t>Cost Optimization Playbook</a:t>
            </a:r>
            <a:br>
              <a:rPr lang="en-US" dirty="0"/>
            </a:br>
            <a:endParaRPr lang="en-US" dirty="0">
              <a:latin typeface="+mn-lt"/>
            </a:endParaRPr>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079356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586573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C8B421-7828-DB46-9182-C45573912DAD}"/>
              </a:ext>
            </a:extLst>
          </p:cNvPr>
          <p:cNvSpPr>
            <a:spLocks noGrp="1"/>
          </p:cNvSpPr>
          <p:nvPr>
            <p:ph type="title"/>
          </p:nvPr>
        </p:nvSpPr>
        <p:spPr/>
        <p:txBody>
          <a:bodyPr/>
          <a:lstStyle/>
          <a:p>
            <a:r>
              <a:rPr lang="en-US" dirty="0"/>
              <a:t>Choosing the optimal compute service</a:t>
            </a:r>
          </a:p>
        </p:txBody>
      </p:sp>
      <p:sp>
        <p:nvSpPr>
          <p:cNvPr id="8" name="Content Placeholder 7">
            <a:extLst>
              <a:ext uri="{FF2B5EF4-FFF2-40B4-BE49-F238E27FC236}">
                <a16:creationId xmlns:a16="http://schemas.microsoft.com/office/drawing/2014/main" id="{50201B2C-915B-784D-ABF1-CC2535F1CD9B}"/>
              </a:ext>
            </a:extLst>
          </p:cNvPr>
          <p:cNvSpPr>
            <a:spLocks noGrp="1"/>
          </p:cNvSpPr>
          <p:nvPr>
            <p:ph idx="1"/>
          </p:nvPr>
        </p:nvSpPr>
        <p:spPr/>
        <p:txBody>
          <a:bodyPr/>
          <a:lstStyle/>
          <a:p>
            <a:r>
              <a:rPr lang="en-US" dirty="0"/>
              <a:t>The optimal compute service or services that you use will depend on your use case</a:t>
            </a:r>
          </a:p>
          <a:p>
            <a:r>
              <a:rPr lang="en-US" dirty="0"/>
              <a:t>Some aspects to consider – </a:t>
            </a:r>
          </a:p>
          <a:p>
            <a:pPr lvl="1"/>
            <a:r>
              <a:rPr lang="en-US" dirty="0"/>
              <a:t>What is your application design?</a:t>
            </a:r>
          </a:p>
          <a:p>
            <a:pPr lvl="1"/>
            <a:r>
              <a:rPr lang="en-US" dirty="0"/>
              <a:t>What are your usage patterns?</a:t>
            </a:r>
          </a:p>
          <a:p>
            <a:pPr lvl="1"/>
            <a:r>
              <a:rPr lang="en-US" dirty="0"/>
              <a:t>Which configuration settings will you want to manage?</a:t>
            </a:r>
          </a:p>
          <a:p>
            <a:r>
              <a:rPr lang="en-US" dirty="0"/>
              <a:t>Selecting the wrong compute solution for an architecture can lead to lower performance efficiency</a:t>
            </a:r>
          </a:p>
          <a:p>
            <a:pPr lvl="1"/>
            <a:r>
              <a:rPr lang="en-US" dirty="0"/>
              <a:t>A good starting place—Understand the available compute options</a:t>
            </a:r>
          </a:p>
        </p:txBody>
      </p:sp>
      <p:sp>
        <p:nvSpPr>
          <p:cNvPr id="4" name="Slide Number Placeholder 3">
            <a:extLst>
              <a:ext uri="{FF2B5EF4-FFF2-40B4-BE49-F238E27FC236}">
                <a16:creationId xmlns:a16="http://schemas.microsoft.com/office/drawing/2014/main" id="{749E4C2E-6190-B343-90CC-004BFB2B107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
        <p:nvSpPr>
          <p:cNvPr id="6" name="Footer Placeholder 5">
            <a:extLst>
              <a:ext uri="{FF2B5EF4-FFF2-40B4-BE49-F238E27FC236}">
                <a16:creationId xmlns:a16="http://schemas.microsoft.com/office/drawing/2014/main" id="{3EDDC982-F677-7641-8E09-4A37D860403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0922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2: Amazon EC2</a:t>
            </a:r>
          </a:p>
        </p:txBody>
      </p:sp>
      <p:sp>
        <p:nvSpPr>
          <p:cNvPr id="5" name="Text Placeholder 4">
            <a:extLst>
              <a:ext uri="{FF2B5EF4-FFF2-40B4-BE49-F238E27FC236}">
                <a16:creationId xmlns:a16="http://schemas.microsoft.com/office/drawing/2014/main" id="{1004BFB4-B3E8-F44C-9B30-3DAE8C87973E}"/>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8E357BED-3D6E-4044-B6C8-835DFAD6AB6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075741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latin typeface="Amazon Ember Light" panose="020B0403020204020204" pitchFamily="34" charset="0"/>
                <a:ea typeface="Amazon Ember Light" panose="020B0403020204020204" pitchFamily="34" charset="0"/>
                <a:cs typeface="Amazon Ember Light" panose="020B0403020204020204" pitchFamily="34" charset="0"/>
              </a:rPr>
              <a:t>Amazon Elastic Compute Cloud (Amazon EC2)</a:t>
            </a:r>
          </a:p>
        </p:txBody>
      </p:sp>
      <p:sp>
        <p:nvSpPr>
          <p:cNvPr id="13" name="Content Placeholder 3">
            <a:extLst>
              <a:ext uri="{C183D7F6-B498-43B3-948B-1728B52AA6E4}">
                <adec:decorative xmlns:adec="http://schemas.microsoft.com/office/drawing/2017/decorative" val="1"/>
              </a:ext>
            </a:extLst>
          </p:cNvPr>
          <p:cNvSpPr>
            <a:spLocks noGrp="1"/>
          </p:cNvSpPr>
          <p:nvPr>
            <p:ph idx="4294967295"/>
          </p:nvPr>
        </p:nvSpPr>
        <p:spPr>
          <a:xfrm>
            <a:off x="5575535" y="2204629"/>
            <a:ext cx="2456841" cy="3815171"/>
          </a:xfrm>
          <a:solidFill>
            <a:schemeClr val="bg1"/>
          </a:solidFill>
          <a:ln w="28575">
            <a:solidFill>
              <a:schemeClr val="tx1"/>
            </a:solidFill>
          </a:ln>
          <a:effectLst>
            <a:outerShdw blurRad="50800" dist="38100" dir="2700000" algn="tl" rotWithShape="0">
              <a:prstClr val="black">
                <a:alpha val="40000"/>
              </a:prstClr>
            </a:outerShdw>
          </a:effectLst>
        </p:spPr>
        <p:txBody>
          <a:bodyPr>
            <a:noAutofit/>
          </a:bodyPr>
          <a:lstStyle/>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lnSpc>
                <a:spcPct val="100000"/>
              </a:lnSpc>
              <a:buClr>
                <a:schemeClr val="accent2">
                  <a:lumMod val="75000"/>
                </a:schemeClr>
              </a:buClr>
              <a:buFont typeface="Wingdings" panose="05000000000000000000" pitchFamily="2" charset="2"/>
              <a:buChar char="ü"/>
            </a:pP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00000"/>
              </a:lnSpc>
            </a:pPr>
            <a:endParaRPr lang="en-US" sz="1600" b="1" dirty="0"/>
          </a:p>
        </p:txBody>
      </p:sp>
      <p:sp>
        <p:nvSpPr>
          <p:cNvPr id="4" name="TextBox 3"/>
          <p:cNvSpPr txBox="1"/>
          <p:nvPr/>
        </p:nvSpPr>
        <p:spPr>
          <a:xfrm>
            <a:off x="1135415" y="5147881"/>
            <a:ext cx="3363741"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On-premises servers</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
        <p:nvSpPr>
          <p:cNvPr id="3" name="TextBox 2"/>
          <p:cNvSpPr txBox="1"/>
          <p:nvPr/>
        </p:nvSpPr>
        <p:spPr>
          <a:xfrm>
            <a:off x="8603837" y="4328383"/>
            <a:ext cx="3276603" cy="369332"/>
          </a:xfrm>
          <a:prstGeom prst="rect">
            <a:avLst/>
          </a:prstGeom>
          <a:solidFill>
            <a:schemeClr val="bg1"/>
          </a:solidFill>
          <a:ln w="12700">
            <a:noFill/>
          </a:ln>
        </p:spPr>
        <p:txBody>
          <a:bodyPr wrap="none" lIns="18288" tIns="18288" rIns="18288" bIns="18288"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 Amazon EC2 instances</a:t>
            </a:r>
          </a:p>
        </p:txBody>
      </p:sp>
      <p:grpSp>
        <p:nvGrpSpPr>
          <p:cNvPr id="8" name="Group 7" descr="graphic shows 16 icons representing EC2 instances inside a box labeled AWS.">
            <a:extLst>
              <a:ext uri="{FF2B5EF4-FFF2-40B4-BE49-F238E27FC236}">
                <a16:creationId xmlns:a16="http://schemas.microsoft.com/office/drawing/2014/main" id="{259F536F-E37D-914F-B822-91BA2B1F812E}"/>
              </a:ext>
            </a:extLst>
          </p:cNvPr>
          <p:cNvGrpSpPr/>
          <p:nvPr/>
        </p:nvGrpSpPr>
        <p:grpSpPr>
          <a:xfrm>
            <a:off x="8953105" y="1743255"/>
            <a:ext cx="2578068" cy="2462172"/>
            <a:chOff x="8953105" y="1743255"/>
            <a:chExt cx="2578068" cy="2462172"/>
          </a:xfrm>
        </p:grpSpPr>
        <p:grpSp>
          <p:nvGrpSpPr>
            <p:cNvPr id="7" name="Group 6"/>
            <p:cNvGrpSpPr/>
            <p:nvPr/>
          </p:nvGrpSpPr>
          <p:grpSpPr>
            <a:xfrm>
              <a:off x="9162380" y="2611905"/>
              <a:ext cx="2155590" cy="434103"/>
              <a:chOff x="9162380" y="2702712"/>
              <a:chExt cx="2155590" cy="434103"/>
            </a:xfrm>
          </p:grpSpPr>
          <p:pic>
            <p:nvPicPr>
              <p:cNvPr id="10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04"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0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4" name="Group 113"/>
            <p:cNvGrpSpPr/>
            <p:nvPr/>
          </p:nvGrpSpPr>
          <p:grpSpPr>
            <a:xfrm>
              <a:off x="9162380" y="2113609"/>
              <a:ext cx="2155590" cy="434103"/>
              <a:chOff x="9162380" y="2702712"/>
              <a:chExt cx="2155590" cy="434103"/>
            </a:xfrm>
          </p:grpSpPr>
          <p:pic>
            <p:nvPicPr>
              <p:cNvPr id="11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16"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17"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8"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9" name="Group 118"/>
            <p:cNvGrpSpPr/>
            <p:nvPr/>
          </p:nvGrpSpPr>
          <p:grpSpPr>
            <a:xfrm>
              <a:off x="9168686" y="3117699"/>
              <a:ext cx="2155590" cy="434103"/>
              <a:chOff x="9162380" y="2702712"/>
              <a:chExt cx="2155590" cy="434103"/>
            </a:xfrm>
          </p:grpSpPr>
          <p:pic>
            <p:nvPicPr>
              <p:cNvPr id="120"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1"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2"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24" name="Group 123"/>
            <p:cNvGrpSpPr/>
            <p:nvPr/>
          </p:nvGrpSpPr>
          <p:grpSpPr>
            <a:xfrm>
              <a:off x="9168686" y="3616227"/>
              <a:ext cx="2155590" cy="434103"/>
              <a:chOff x="9162380" y="2702712"/>
              <a:chExt cx="2155590" cy="434103"/>
            </a:xfrm>
          </p:grpSpPr>
          <p:pic>
            <p:nvPicPr>
              <p:cNvPr id="12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6"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7"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8"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sp>
          <p:nvSpPr>
            <p:cNvPr id="147" name="Rectangle 146">
              <a:extLst>
                <a:ext uri="{FF2B5EF4-FFF2-40B4-BE49-F238E27FC236}">
                  <a16:creationId xmlns:a16="http://schemas.microsoft.com/office/drawing/2014/main" id="{CE7F7081-419C-2E4F-A999-2923C4338FC0}"/>
                </a:ext>
              </a:extLst>
            </p:cNvPr>
            <p:cNvSpPr/>
            <p:nvPr/>
          </p:nvSpPr>
          <p:spPr>
            <a:xfrm>
              <a:off x="8953105" y="1743255"/>
              <a:ext cx="2578068" cy="2462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ysClr val="windowText" lastClr="000000"/>
                </a:solidFill>
              </a:endParaRPr>
            </a:p>
          </p:txBody>
        </p:sp>
        <p:pic>
          <p:nvPicPr>
            <p:cNvPr id="148" name="Graphic 11">
              <a:extLst>
                <a:ext uri="{FF2B5EF4-FFF2-40B4-BE49-F238E27FC236}">
                  <a16:creationId xmlns:a16="http://schemas.microsoft.com/office/drawing/2014/main" id="{CE52C9D7-11B0-9E41-AB16-2C9849C3EC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105" y="1743255"/>
              <a:ext cx="330200" cy="330200"/>
            </a:xfrm>
            <a:prstGeom prst="rect">
              <a:avLst/>
            </a:prstGeom>
          </p:spPr>
        </p:pic>
      </p:grpSp>
      <p:sp>
        <p:nvSpPr>
          <p:cNvPr id="9" name="Rectangle 8">
            <a:extLst>
              <a:ext uri="{FF2B5EF4-FFF2-40B4-BE49-F238E27FC236}">
                <a16:creationId xmlns:a16="http://schemas.microsoft.com/office/drawing/2014/main" id="{7A7AD36A-B05A-477B-9109-72FA575E1F6E}"/>
              </a:ext>
            </a:extLst>
          </p:cNvPr>
          <p:cNvSpPr/>
          <p:nvPr/>
        </p:nvSpPr>
        <p:spPr>
          <a:xfrm>
            <a:off x="5499464" y="1420088"/>
            <a:ext cx="2605148" cy="646331"/>
          </a:xfrm>
          <a:prstGeom prst="rect">
            <a:avLst/>
          </a:prstGeom>
        </p:spPr>
        <p:txBody>
          <a:bodyPr wrap="square">
            <a:spAutoFit/>
          </a:bodyPr>
          <a:lstStyle/>
          <a:p>
            <a:pPr algn="ctr"/>
            <a:r>
              <a:rPr lang="en-US" b="1" dirty="0">
                <a:solidFill>
                  <a:schemeClr val="accent5"/>
                </a:solidFill>
              </a:rPr>
              <a:t>Example uses of Amazon EC2 instances</a:t>
            </a:r>
          </a:p>
        </p:txBody>
      </p:sp>
      <p:pic>
        <p:nvPicPr>
          <p:cNvPr id="12" name="Picture 11">
            <a:extLst>
              <a:ext uri="{FF2B5EF4-FFF2-40B4-BE49-F238E27FC236}">
                <a16:creationId xmlns:a16="http://schemas.microsoft.com/office/drawing/2014/main" id="{90358F62-FE44-004B-B144-7945EFF7B8B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47999" y="2242722"/>
            <a:ext cx="4634330" cy="2600660"/>
          </a:xfrm>
          <a:prstGeom prst="rect">
            <a:avLst/>
          </a:prstGeom>
        </p:spPr>
      </p:pic>
      <p:sp>
        <p:nvSpPr>
          <p:cNvPr id="14" name="TextBox 13">
            <a:extLst>
              <a:ext uri="{FF2B5EF4-FFF2-40B4-BE49-F238E27FC236}">
                <a16:creationId xmlns:a16="http://schemas.microsoft.com/office/drawing/2014/main" id="{BA731F0E-2A26-FA42-A9D7-C46B6A5193CA}"/>
              </a:ext>
            </a:extLst>
          </p:cNvPr>
          <p:cNvSpPr txBox="1"/>
          <p:nvPr/>
        </p:nvSpPr>
        <p:spPr>
          <a:xfrm>
            <a:off x="419100" y="4856586"/>
            <a:ext cx="2060179" cy="246221"/>
          </a:xfrm>
          <a:prstGeom prst="rect">
            <a:avLst/>
          </a:prstGeom>
          <a:noFill/>
        </p:spPr>
        <p:txBody>
          <a:bodyPr wrap="none" rtlCol="0">
            <a:spAutoFit/>
          </a:bodyPr>
          <a:lstStyle/>
          <a:p>
            <a:r>
              <a:rPr lang="en-US" sz="1000" dirty="0">
                <a:solidFill>
                  <a:schemeClr val="bg1">
                    <a:lumMod val="75000"/>
                  </a:schemeClr>
                </a:solidFill>
              </a:rPr>
              <a:t>Photo by Taylor Vick on Unsplash</a:t>
            </a:r>
            <a:endParaRPr lang="en-US" sz="1000" b="1"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7" name="Picture 16">
            <a:extLst>
              <a:ext uri="{FF2B5EF4-FFF2-40B4-BE49-F238E27FC236}">
                <a16:creationId xmlns:a16="http://schemas.microsoft.com/office/drawing/2014/main" id="{1B9C07BA-310B-A94C-9714-B4AC80E3DA9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184332" y="4776661"/>
            <a:ext cx="2269374" cy="1514928"/>
          </a:xfrm>
          <a:prstGeom prst="rect">
            <a:avLst/>
          </a:prstGeom>
        </p:spPr>
      </p:pic>
      <p:sp>
        <p:nvSpPr>
          <p:cNvPr id="18" name="TextBox 17">
            <a:extLst>
              <a:ext uri="{FF2B5EF4-FFF2-40B4-BE49-F238E27FC236}">
                <a16:creationId xmlns:a16="http://schemas.microsoft.com/office/drawing/2014/main" id="{5846D42A-30ED-5242-B6F4-49F4BF74DCCA}"/>
              </a:ext>
            </a:extLst>
          </p:cNvPr>
          <p:cNvSpPr txBox="1"/>
          <p:nvPr/>
        </p:nvSpPr>
        <p:spPr>
          <a:xfrm>
            <a:off x="9153599" y="6289726"/>
            <a:ext cx="2614818" cy="246221"/>
          </a:xfrm>
          <a:prstGeom prst="rect">
            <a:avLst/>
          </a:prstGeom>
          <a:noFill/>
        </p:spPr>
        <p:txBody>
          <a:bodyPr wrap="none" rtlCol="0">
            <a:spAutoFit/>
          </a:bodyPr>
          <a:lstStyle/>
          <a:p>
            <a:r>
              <a:rPr lang="en-US" sz="10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Photo by panumas nikhomkhai from Pexels</a:t>
            </a:r>
          </a:p>
        </p:txBody>
      </p:sp>
    </p:spTree>
    <p:custDataLst>
      <p:tags r:id="rId1"/>
    </p:custDataLst>
    <p:extLst>
      <p:ext uri="{BB962C8B-B14F-4D97-AF65-F5344CB8AC3E}">
        <p14:creationId xmlns:p14="http://schemas.microsoft.com/office/powerpoint/2010/main" val="33887648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9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796"/>
  <p:tag name="ARTICULATE_USED_LAYOUT" val="5"/>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804"/>
  <p:tag name="ARTICULATE_USED_LAYOUT" val="3"/>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29647</TotalTime>
  <Words>18791</Words>
  <Application>Microsoft Office PowerPoint</Application>
  <PresentationFormat>Widescreen</PresentationFormat>
  <Paragraphs>1505</Paragraphs>
  <Slides>64</Slides>
  <Notes>64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ＭＳ Ｐゴシック</vt:lpstr>
      <vt:lpstr>Amazon Ember</vt:lpstr>
      <vt:lpstr>Amazon Ember Light</vt:lpstr>
      <vt:lpstr>Arial</vt:lpstr>
      <vt:lpstr>Calibri</vt:lpstr>
      <vt:lpstr>Lucida Console</vt:lpstr>
      <vt:lpstr>Segoe UI</vt:lpstr>
      <vt:lpstr>Wingdings</vt:lpstr>
      <vt:lpstr>Wingdings 3</vt:lpstr>
      <vt:lpstr>Office Theme</vt:lpstr>
      <vt:lpstr>Module 6: Compute</vt:lpstr>
      <vt:lpstr>Module overview</vt:lpstr>
      <vt:lpstr>Module objectives</vt:lpstr>
      <vt:lpstr>Section 1: Compute services overview</vt:lpstr>
      <vt:lpstr>AWS compute services</vt:lpstr>
      <vt:lpstr>Categorizing compute services</vt:lpstr>
      <vt:lpstr>Choosing the optimal compute service</vt:lpstr>
      <vt:lpstr>Section 2: Amazon EC2</vt:lpstr>
      <vt:lpstr>Amazon Elastic Compute Cloud (Amazon EC2)</vt:lpstr>
      <vt:lpstr>Amazon EC2 overview</vt:lpstr>
      <vt:lpstr>Launching an Amazon EC2 instance</vt:lpstr>
      <vt:lpstr>1. Select an AMI</vt:lpstr>
      <vt:lpstr>Creating a new AMI: Example</vt:lpstr>
      <vt:lpstr>2. Select an instance type</vt:lpstr>
      <vt:lpstr>EC2 instance type naming and sizes </vt:lpstr>
      <vt:lpstr>Select instance type: Based on use case</vt:lpstr>
      <vt:lpstr>Instance types: Networking features</vt:lpstr>
      <vt:lpstr>3. Specify network settings</vt:lpstr>
      <vt:lpstr>4. Attach IAM role (optional)</vt:lpstr>
      <vt:lpstr>5. User data script (optional)</vt:lpstr>
      <vt:lpstr>6. Specify storage</vt:lpstr>
      <vt:lpstr>Amazon EC2 storage options</vt:lpstr>
      <vt:lpstr>Example storage options</vt:lpstr>
      <vt:lpstr>7. Add tags</vt:lpstr>
      <vt:lpstr>8. Security group settings</vt:lpstr>
      <vt:lpstr>9. Identify or create the key pair</vt:lpstr>
      <vt:lpstr>Amazon EC2 console view of a running EC2 instance</vt:lpstr>
      <vt:lpstr>Another option: Launch an EC2 instance with the AWS Command Line Interface </vt:lpstr>
      <vt:lpstr>Amazon EC2 instance lifecycle</vt:lpstr>
      <vt:lpstr>Instance hibernation option </vt:lpstr>
      <vt:lpstr>Consider using an Elastic IP address</vt:lpstr>
      <vt:lpstr>EC2 instance metadata</vt:lpstr>
      <vt:lpstr>Amazon CloudWatch for monitoring</vt:lpstr>
      <vt:lpstr>Section 2 key takeaways</vt:lpstr>
      <vt:lpstr>Section 3: Amazon EC2 cost optimization</vt:lpstr>
      <vt:lpstr>Amazon EC2 pricing models</vt:lpstr>
      <vt:lpstr>Amazon EC2 pricing models: Benefits</vt:lpstr>
      <vt:lpstr>Amazon EC2 pricing models: Use cases</vt:lpstr>
      <vt:lpstr>The four pillars of cost optimization </vt:lpstr>
      <vt:lpstr>Pillar 1: Right size</vt:lpstr>
      <vt:lpstr>Pillar 2: Increase elasticity</vt:lpstr>
      <vt:lpstr>Pillar 3: Optimal pricing model</vt:lpstr>
      <vt:lpstr>Pillar 4: Optimize storage choices</vt:lpstr>
      <vt:lpstr>Measure, monitor, and improve</vt:lpstr>
      <vt:lpstr>Section 3 key takeaways</vt:lpstr>
      <vt:lpstr>Section 5: Introduction to AWS Lambda</vt:lpstr>
      <vt:lpstr>AWS Lambda: Run code without servers</vt:lpstr>
      <vt:lpstr>Benefits of Lambda</vt:lpstr>
      <vt:lpstr>AWS Lambda event sources</vt:lpstr>
      <vt:lpstr>AWS Lambda function configuration</vt:lpstr>
      <vt:lpstr>Schedule-based Lambda function example:  Start and stop EC2 instances</vt:lpstr>
      <vt:lpstr>Event-based Lambda function example:  Create thumbnail images</vt:lpstr>
      <vt:lpstr>AWS Lambda quotas</vt:lpstr>
      <vt:lpstr>Section 5 key takeaways</vt:lpstr>
      <vt:lpstr>Section 6: Introduction to AWS Elastic Beanstalk</vt:lpstr>
      <vt:lpstr>AWS Elastic Beanstalk</vt:lpstr>
      <vt:lpstr>AWS Elastic Beanstalk deployments</vt:lpstr>
      <vt:lpstr>Benefits of Elastic Beanstalk</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VIJAY BIRCHHA</cp:lastModifiedBy>
  <cp:revision>711</cp:revision>
  <cp:lastPrinted>2019-10-30T18:18:48Z</cp:lastPrinted>
  <dcterms:created xsi:type="dcterms:W3CDTF">2019-09-12T17:35:03Z</dcterms:created>
  <dcterms:modified xsi:type="dcterms:W3CDTF">2025-02-25T10:08:05Z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